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7" r:id="rId4"/>
    <p:sldId id="259" r:id="rId5"/>
    <p:sldId id="264" r:id="rId6"/>
    <p:sldId id="263" r:id="rId7"/>
    <p:sldId id="262" r:id="rId8"/>
    <p:sldId id="265" r:id="rId9"/>
    <p:sldId id="267" r:id="rId10"/>
    <p:sldId id="266" r:id="rId11"/>
    <p:sldId id="268" r:id="rId12"/>
    <p:sldId id="269" r:id="rId13"/>
    <p:sldId id="270" r:id="rId14"/>
    <p:sldId id="271" r:id="rId15"/>
    <p:sldId id="273" r:id="rId16"/>
    <p:sldId id="274" r:id="rId17"/>
    <p:sldId id="275" r:id="rId18"/>
    <p:sldId id="277" r:id="rId19"/>
    <p:sldId id="278" r:id="rId20"/>
    <p:sldId id="276" r:id="rId21"/>
    <p:sldId id="261" r:id="rId22"/>
    <p:sldId id="279" r:id="rId23"/>
    <p:sldId id="280" r:id="rId24"/>
    <p:sldId id="281" r:id="rId25"/>
    <p:sldId id="282" r:id="rId26"/>
    <p:sldId id="283" r:id="rId27"/>
    <p:sldId id="284" r:id="rId28"/>
    <p:sldId id="286" r:id="rId29"/>
    <p:sldId id="287" r:id="rId30"/>
    <p:sldId id="288" r:id="rId31"/>
    <p:sldId id="290" r:id="rId32"/>
    <p:sldId id="289"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3" d="100"/>
          <a:sy n="43" d="100"/>
        </p:scale>
        <p:origin x="-109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CD6B3FD-C818-4C07-8397-B54B99F28729}" type="datetimeFigureOut">
              <a:rPr lang="en-US" smtClean="0"/>
              <a:pPr/>
              <a:t>11/23/2010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0F043BA-845C-4452-8C3F-6D594612ABE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D6B3FD-C818-4C07-8397-B54B99F28729}" type="datetimeFigureOut">
              <a:rPr lang="en-US" smtClean="0"/>
              <a:pPr/>
              <a:t>11/23/2010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0F043BA-845C-4452-8C3F-6D594612ABE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D6B3FD-C818-4C07-8397-B54B99F28729}" type="datetimeFigureOut">
              <a:rPr lang="en-US" smtClean="0"/>
              <a:pPr/>
              <a:t>11/23/2010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0F043BA-845C-4452-8C3F-6D594612ABE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D6B3FD-C818-4C07-8397-B54B99F28729}" type="datetimeFigureOut">
              <a:rPr lang="en-US" smtClean="0"/>
              <a:pPr/>
              <a:t>11/23/2010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0F043BA-845C-4452-8C3F-6D594612ABE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CD6B3FD-C818-4C07-8397-B54B99F28729}" type="datetimeFigureOut">
              <a:rPr lang="en-US" smtClean="0"/>
              <a:pPr/>
              <a:t>11/23/2010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0F043BA-845C-4452-8C3F-6D594612ABE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CD6B3FD-C818-4C07-8397-B54B99F28729}" type="datetimeFigureOut">
              <a:rPr lang="en-US" smtClean="0"/>
              <a:pPr/>
              <a:t>11/23/2010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0F043BA-845C-4452-8C3F-6D594612ABE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CD6B3FD-C818-4C07-8397-B54B99F28729}" type="datetimeFigureOut">
              <a:rPr lang="en-US" smtClean="0"/>
              <a:pPr/>
              <a:t>11/23/2010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0F043BA-845C-4452-8C3F-6D594612ABE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CD6B3FD-C818-4C07-8397-B54B99F28729}" type="datetimeFigureOut">
              <a:rPr lang="en-US" smtClean="0"/>
              <a:pPr/>
              <a:t>11/23/2010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0F043BA-845C-4452-8C3F-6D594612ABE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D6B3FD-C818-4C07-8397-B54B99F28729}" type="datetimeFigureOut">
              <a:rPr lang="en-US" smtClean="0"/>
              <a:pPr/>
              <a:t>11/23/2010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0F043BA-845C-4452-8C3F-6D594612ABE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D6B3FD-C818-4C07-8397-B54B99F28729}" type="datetimeFigureOut">
              <a:rPr lang="en-US" smtClean="0"/>
              <a:pPr/>
              <a:t>11/23/2010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0F043BA-845C-4452-8C3F-6D594612ABE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D6B3FD-C818-4C07-8397-B54B99F28729}" type="datetimeFigureOut">
              <a:rPr lang="en-US" smtClean="0"/>
              <a:pPr/>
              <a:t>11/23/2010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0F043BA-845C-4452-8C3F-6D594612ABE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D6B3FD-C818-4C07-8397-B54B99F28729}" type="datetimeFigureOut">
              <a:rPr lang="en-US" smtClean="0"/>
              <a:pPr/>
              <a:t>11/23/2010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F043BA-845C-4452-8C3F-6D594612ABE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hyperlink" Target="http://www.wintercampers.com/" TargetMode="External"/><Relationship Id="rId2" Type="http://schemas.openxmlformats.org/officeDocument/2006/relationships/image" Target="../media/image18.jpeg"/><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3" Type="http://schemas.openxmlformats.org/officeDocument/2006/relationships/hyperlink" Target="http://www.netwoods.com/" TargetMode="External"/><Relationship Id="rId2" Type="http://schemas.openxmlformats.org/officeDocument/2006/relationships/image" Target="../media/image27.jpeg"/><Relationship Id="rId1" Type="http://schemas.openxmlformats.org/officeDocument/2006/relationships/slideLayout" Target="../slideLayouts/slideLayout8.xml"/><Relationship Id="rId5" Type="http://schemas.openxmlformats.org/officeDocument/2006/relationships/hyperlink" Target="http://www.princeton.edu/oa/winter/wintercamp.shtml" TargetMode="External"/><Relationship Id="rId4" Type="http://schemas.openxmlformats.org/officeDocument/2006/relationships/hyperlink" Target="http://survivaltopics.com/" TargetMode="External"/></Relationships>
</file>

<file path=ppt/slides/_rels/slide32.xml.rels><?xml version="1.0" encoding="UTF-8" standalone="yes"?>
<Relationships xmlns="http://schemas.openxmlformats.org/package/2006/relationships"><Relationship Id="rId2" Type="http://schemas.openxmlformats.org/officeDocument/2006/relationships/image" Target="../media/image28.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5400" dirty="0" smtClean="0">
                <a:solidFill>
                  <a:schemeClr val="accent1">
                    <a:lumMod val="75000"/>
                  </a:schemeClr>
                </a:solidFill>
              </a:rPr>
              <a:t>Cold Weather Camping</a:t>
            </a:r>
            <a:endParaRPr lang="en-US" sz="5400" dirty="0">
              <a:solidFill>
                <a:schemeClr val="accent1">
                  <a:lumMod val="75000"/>
                </a:schemeClr>
              </a:solidFill>
            </a:endParaRPr>
          </a:p>
        </p:txBody>
      </p:sp>
      <p:sp>
        <p:nvSpPr>
          <p:cNvPr id="3" name="Subtitle 2"/>
          <p:cNvSpPr>
            <a:spLocks noGrp="1"/>
          </p:cNvSpPr>
          <p:nvPr>
            <p:ph type="subTitle" idx="1"/>
          </p:nvPr>
        </p:nvSpPr>
        <p:spPr>
          <a:xfrm>
            <a:off x="1371600" y="3886200"/>
            <a:ext cx="6400800" cy="2438400"/>
          </a:xfrm>
        </p:spPr>
        <p:txBody>
          <a:bodyPr>
            <a:normAutofit fontScale="92500" lnSpcReduction="20000"/>
          </a:bodyPr>
          <a:lstStyle/>
          <a:p>
            <a:r>
              <a:rPr lang="en-US" dirty="0" smtClean="0">
                <a:solidFill>
                  <a:schemeClr val="tx1"/>
                </a:solidFill>
              </a:rPr>
              <a:t>Mark Firth</a:t>
            </a:r>
          </a:p>
          <a:p>
            <a:r>
              <a:rPr lang="en-US" dirty="0" smtClean="0">
                <a:solidFill>
                  <a:schemeClr val="tx1"/>
                </a:solidFill>
              </a:rPr>
              <a:t>Assistant Scoutmaster Troop 352</a:t>
            </a:r>
          </a:p>
          <a:p>
            <a:r>
              <a:rPr lang="en-US" dirty="0" err="1" smtClean="0">
                <a:solidFill>
                  <a:schemeClr val="tx1"/>
                </a:solidFill>
              </a:rPr>
              <a:t>Minsi</a:t>
            </a:r>
            <a:r>
              <a:rPr lang="en-US" dirty="0" smtClean="0">
                <a:solidFill>
                  <a:schemeClr val="tx1"/>
                </a:solidFill>
              </a:rPr>
              <a:t> Trails Council</a:t>
            </a:r>
          </a:p>
          <a:p>
            <a:r>
              <a:rPr lang="en-US" dirty="0" smtClean="0">
                <a:solidFill>
                  <a:schemeClr val="tx1"/>
                </a:solidFill>
              </a:rPr>
              <a:t>Bethlehem, PA</a:t>
            </a:r>
          </a:p>
          <a:p>
            <a:r>
              <a:rPr lang="en-US" dirty="0" smtClean="0">
                <a:solidFill>
                  <a:schemeClr val="accent6">
                    <a:lumMod val="50000"/>
                  </a:schemeClr>
                </a:solidFill>
              </a:rPr>
              <a:t>Wood Badge Course NE-V-141</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layers of clothing</a:t>
            </a:r>
            <a:endParaRPr lang="en-US" dirty="0"/>
          </a:p>
        </p:txBody>
      </p:sp>
      <p:sp>
        <p:nvSpPr>
          <p:cNvPr id="9" name="Text Placeholder 8"/>
          <p:cNvSpPr>
            <a:spLocks noGrp="1"/>
          </p:cNvSpPr>
          <p:nvPr>
            <p:ph type="body" idx="1"/>
          </p:nvPr>
        </p:nvSpPr>
        <p:spPr>
          <a:xfrm>
            <a:off x="457200" y="1535112"/>
            <a:ext cx="4040188" cy="1208087"/>
          </a:xfrm>
        </p:spPr>
        <p:txBody>
          <a:bodyPr>
            <a:normAutofit fontScale="77500" lnSpcReduction="20000"/>
          </a:bodyPr>
          <a:lstStyle/>
          <a:p>
            <a:r>
              <a:rPr lang="en-US" dirty="0" smtClean="0"/>
              <a:t>The three layers of clothing:  </a:t>
            </a:r>
          </a:p>
          <a:p>
            <a:r>
              <a:rPr lang="en-US" dirty="0" smtClean="0"/>
              <a:t>Base Layer</a:t>
            </a:r>
          </a:p>
          <a:p>
            <a:r>
              <a:rPr lang="en-US" dirty="0" smtClean="0"/>
              <a:t>Mid-Layer</a:t>
            </a:r>
          </a:p>
          <a:p>
            <a:r>
              <a:rPr lang="en-US" dirty="0" smtClean="0"/>
              <a:t>Outer Layer</a:t>
            </a:r>
            <a:endParaRPr lang="en-US" dirty="0"/>
          </a:p>
        </p:txBody>
      </p:sp>
      <p:pic>
        <p:nvPicPr>
          <p:cNvPr id="8" name="Content Placeholder 7" descr="layering system.jpg"/>
          <p:cNvPicPr>
            <a:picLocks noGrp="1" noChangeAspect="1"/>
          </p:cNvPicPr>
          <p:nvPr>
            <p:ph sz="half" idx="2"/>
          </p:nvPr>
        </p:nvPicPr>
        <p:blipFill>
          <a:blip r:embed="rId2" cstate="print"/>
          <a:stretch>
            <a:fillRect/>
          </a:stretch>
        </p:blipFill>
        <p:spPr>
          <a:xfrm>
            <a:off x="533400" y="2895600"/>
            <a:ext cx="4041913" cy="3048000"/>
          </a:xfrm>
        </p:spPr>
      </p:pic>
      <p:sp>
        <p:nvSpPr>
          <p:cNvPr id="10" name="Text Placeholder 9"/>
          <p:cNvSpPr>
            <a:spLocks noGrp="1"/>
          </p:cNvSpPr>
          <p:nvPr>
            <p:ph type="body" sz="quarter" idx="3"/>
          </p:nvPr>
        </p:nvSpPr>
        <p:spPr>
          <a:xfrm>
            <a:off x="4645025" y="1219200"/>
            <a:ext cx="4041775" cy="1371600"/>
          </a:xfrm>
        </p:spPr>
        <p:txBody>
          <a:bodyPr>
            <a:normAutofit fontScale="85000" lnSpcReduction="20000"/>
          </a:bodyPr>
          <a:lstStyle/>
          <a:p>
            <a:r>
              <a:rPr lang="en-US" dirty="0" smtClean="0"/>
              <a:t>Body heat is trapped in the dead air space while perspiration is wicked away from the skin and through to the outer layer.  Wind and rain cannot penetrate the outer layer.</a:t>
            </a:r>
            <a:endParaRPr lang="en-US" dirty="0"/>
          </a:p>
        </p:txBody>
      </p:sp>
      <p:pic>
        <p:nvPicPr>
          <p:cNvPr id="7" name="Content Placeholder 6" descr="layers picture.jpg"/>
          <p:cNvPicPr>
            <a:picLocks noGrp="1" noChangeAspect="1"/>
          </p:cNvPicPr>
          <p:nvPr>
            <p:ph sz="quarter" idx="4"/>
          </p:nvPr>
        </p:nvPicPr>
        <p:blipFill>
          <a:blip r:embed="rId3" cstate="print"/>
          <a:stretch>
            <a:fillRect/>
          </a:stretch>
        </p:blipFill>
        <p:spPr>
          <a:xfrm>
            <a:off x="4724400" y="2819400"/>
            <a:ext cx="4274943" cy="2971800"/>
          </a:xfr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a:xfrm>
            <a:off x="1792288" y="4648200"/>
            <a:ext cx="5486400" cy="533400"/>
          </a:xfrm>
        </p:spPr>
        <p:txBody>
          <a:bodyPr>
            <a:normAutofit fontScale="90000"/>
          </a:bodyPr>
          <a:lstStyle/>
          <a:p>
            <a:r>
              <a:rPr lang="en-US" dirty="0" smtClean="0"/>
              <a:t>Sweating through your clothes can lead to heat loss and dehydration</a:t>
            </a:r>
            <a:endParaRPr lang="en-US" dirty="0"/>
          </a:p>
        </p:txBody>
      </p:sp>
      <p:pic>
        <p:nvPicPr>
          <p:cNvPr id="10" name="Content Placeholder 9" descr="winter biking.jpg"/>
          <p:cNvPicPr>
            <a:picLocks noGrp="1" noChangeAspect="1"/>
          </p:cNvPicPr>
          <p:nvPr>
            <p:ph type="pic" idx="1"/>
          </p:nvPr>
        </p:nvPicPr>
        <p:blipFill>
          <a:blip r:embed="rId2" cstate="print"/>
          <a:srcRect l="5394" r="5394"/>
          <a:stretch>
            <a:fillRect/>
          </a:stretch>
        </p:blipFill>
        <p:spPr>
          <a:xfrm>
            <a:off x="2209800" y="914399"/>
            <a:ext cx="4666721" cy="3500041"/>
          </a:xfrm>
          <a:prstGeom prst="rect">
            <a:avLst/>
          </a:prstGeom>
          <a:ln>
            <a:noFill/>
          </a:ln>
          <a:effectLst>
            <a:outerShdw blurRad="292100" dist="139700" dir="2700000" algn="tl" rotWithShape="0">
              <a:srgbClr val="333333">
                <a:alpha val="65000"/>
              </a:srgbClr>
            </a:outerShdw>
          </a:effectLst>
        </p:spPr>
      </p:pic>
      <p:sp>
        <p:nvSpPr>
          <p:cNvPr id="12" name="Text Placeholder 11"/>
          <p:cNvSpPr>
            <a:spLocks noGrp="1"/>
          </p:cNvSpPr>
          <p:nvPr>
            <p:ph type="body" sz="half" idx="2"/>
          </p:nvPr>
        </p:nvSpPr>
        <p:spPr>
          <a:xfrm>
            <a:off x="1792288" y="5181600"/>
            <a:ext cx="5486400" cy="1219200"/>
          </a:xfrm>
        </p:spPr>
        <p:txBody>
          <a:bodyPr>
            <a:normAutofit/>
          </a:bodyPr>
          <a:lstStyle/>
          <a:p>
            <a:r>
              <a:rPr lang="en-US" dirty="0" smtClean="0"/>
              <a:t>Activities in winter is a constant process of adjusting your layers to keep comfortable.  This means having layers to add or subtract depending upon the level of activity you are engaging in.  You want to control your layers so as to be warm at the activity level you are in but not sweating profusely.</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Base Layer or Wicking Layer</a:t>
            </a:r>
            <a:endParaRPr lang="en-US" dirty="0"/>
          </a:p>
        </p:txBody>
      </p:sp>
      <p:pic>
        <p:nvPicPr>
          <p:cNvPr id="6" name="Content Placeholder 5" descr="long johns.jpg"/>
          <p:cNvPicPr>
            <a:picLocks noGrp="1" noChangeAspect="1"/>
          </p:cNvPicPr>
          <p:nvPr>
            <p:ph idx="1"/>
          </p:nvPr>
        </p:nvPicPr>
        <p:blipFill>
          <a:blip r:embed="rId2" cstate="print"/>
          <a:stretch>
            <a:fillRect/>
          </a:stretch>
        </p:blipFill>
        <p:spPr>
          <a:xfrm>
            <a:off x="4190999" y="762001"/>
            <a:ext cx="3765777" cy="5027506"/>
          </a:xfrm>
          <a:prstGeom prst="rect">
            <a:avLst/>
          </a:prstGeom>
          <a:ln>
            <a:noFill/>
          </a:ln>
          <a:effectLst>
            <a:outerShdw blurRad="292100" dist="139700" dir="2700000" algn="tl" rotWithShape="0">
              <a:srgbClr val="333333">
                <a:alpha val="65000"/>
              </a:srgbClr>
            </a:outerShdw>
          </a:effectLst>
        </p:spPr>
      </p:pic>
      <p:sp>
        <p:nvSpPr>
          <p:cNvPr id="5" name="Text Placeholder 4"/>
          <p:cNvSpPr>
            <a:spLocks noGrp="1"/>
          </p:cNvSpPr>
          <p:nvPr>
            <p:ph type="body" sz="half" idx="2"/>
          </p:nvPr>
        </p:nvSpPr>
        <p:spPr/>
        <p:txBody>
          <a:bodyPr/>
          <a:lstStyle/>
          <a:p>
            <a:r>
              <a:rPr lang="en-US" dirty="0" smtClean="0"/>
              <a:t>This is the layer closest to your skin that wicks moisture away.</a:t>
            </a:r>
          </a:p>
          <a:p>
            <a:r>
              <a:rPr lang="en-US" dirty="0" smtClean="0"/>
              <a:t>This can be a natural fiber like wool or a synthetic fiber.  Synthetics work well because they dry faster than wool and last longer.  Some synthetic fiber materials actually help reduce odor.</a:t>
            </a:r>
          </a:p>
          <a:p>
            <a:endParaRPr lang="en-US" dirty="0" smtClean="0"/>
          </a:p>
          <a:p>
            <a:r>
              <a:rPr lang="en-US" dirty="0" smtClean="0"/>
              <a:t>One synthetic fiber called Polypropylene is a plastic fiber that moves moisture away from the skin so it can evaporate.</a:t>
            </a:r>
          </a:p>
          <a:p>
            <a:endParaRPr lang="en-US" dirty="0" smtClean="0"/>
          </a:p>
          <a:p>
            <a:r>
              <a:rPr lang="en-US" b="1" dirty="0" smtClean="0"/>
              <a:t>Socks:</a:t>
            </a:r>
            <a:r>
              <a:rPr lang="en-US" dirty="0" smtClean="0"/>
              <a:t>  Socks should be of the same polypropylene or like material with a wool sock overtop.  Keep your feet dry by using foot powder with aluminum hydroxide.</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smtClean="0"/>
              <a:t>Insulating Layer</a:t>
            </a:r>
            <a:endParaRPr lang="en-US" dirty="0"/>
          </a:p>
        </p:txBody>
      </p:sp>
      <p:sp>
        <p:nvSpPr>
          <p:cNvPr id="15" name="Text Placeholder 14"/>
          <p:cNvSpPr>
            <a:spLocks noGrp="1"/>
          </p:cNvSpPr>
          <p:nvPr>
            <p:ph type="body" sz="half" idx="2"/>
          </p:nvPr>
        </p:nvSpPr>
        <p:spPr/>
        <p:txBody>
          <a:bodyPr/>
          <a:lstStyle/>
          <a:p>
            <a:r>
              <a:rPr lang="en-US" dirty="0" smtClean="0"/>
              <a:t>This layer traps warm air that your body has heated up.  Polar fleece or a </a:t>
            </a:r>
            <a:r>
              <a:rPr lang="en-US" dirty="0" err="1" smtClean="0"/>
              <a:t>Quallofil</a:t>
            </a:r>
            <a:r>
              <a:rPr lang="en-US" dirty="0" smtClean="0"/>
              <a:t> or </a:t>
            </a:r>
            <a:r>
              <a:rPr lang="en-US" dirty="0" err="1" smtClean="0"/>
              <a:t>Polarguard</a:t>
            </a:r>
            <a:r>
              <a:rPr lang="en-US" dirty="0" smtClean="0"/>
              <a:t>  garment is often used as this mid-layer.  Make sure your clothing fits loosely to optimize it’s insulating properties.   A sweater may be appropriate here as second layer as well.  This is the layer that can be shed quickly if your level of activity rises and you begin to overheat.  Remove it and stuff it into your backpack.  When you return to camp  and your activity level decreases you will want to put it on again.</a:t>
            </a:r>
            <a:endParaRPr lang="en-US" dirty="0"/>
          </a:p>
        </p:txBody>
      </p:sp>
      <p:pic>
        <p:nvPicPr>
          <p:cNvPr id="24" name="Content Placeholder 23" descr="shelljacket.jpg"/>
          <p:cNvPicPr>
            <a:picLocks noGrp="1" noChangeAspect="1"/>
          </p:cNvPicPr>
          <p:nvPr>
            <p:ph idx="1"/>
          </p:nvPr>
        </p:nvPicPr>
        <p:blipFill>
          <a:blip r:embed="rId2" cstate="print"/>
          <a:stretch>
            <a:fillRect/>
          </a:stretch>
        </p:blipFill>
        <p:spPr>
          <a:xfrm>
            <a:off x="3581400" y="1447800"/>
            <a:ext cx="5095680" cy="3886200"/>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Outer or Protective Layer</a:t>
            </a:r>
            <a:endParaRPr lang="en-US" dirty="0"/>
          </a:p>
        </p:txBody>
      </p:sp>
      <p:sp>
        <p:nvSpPr>
          <p:cNvPr id="4" name="Text Placeholder 3"/>
          <p:cNvSpPr>
            <a:spLocks noGrp="1"/>
          </p:cNvSpPr>
          <p:nvPr>
            <p:ph type="body" sz="half" idx="2"/>
          </p:nvPr>
        </p:nvSpPr>
        <p:spPr/>
        <p:txBody>
          <a:bodyPr/>
          <a:lstStyle/>
          <a:p>
            <a:r>
              <a:rPr lang="en-US" dirty="0" smtClean="0"/>
              <a:t>Next to the wicking layer, this is the most important part of your clothing system.  The outer layer protects the two inner layers from wind, rain and snow.  The best type of fabric is Gore-Tex or another waterproof and breathable material.  It must shed water yet be breathable to let perspiration evaporate.</a:t>
            </a:r>
            <a:endParaRPr lang="en-US" dirty="0"/>
          </a:p>
        </p:txBody>
      </p:sp>
      <p:pic>
        <p:nvPicPr>
          <p:cNvPr id="15" name="Content Placeholder 14" descr="outerjacket.bmp"/>
          <p:cNvPicPr>
            <a:picLocks noGrp="1" noChangeAspect="1"/>
          </p:cNvPicPr>
          <p:nvPr>
            <p:ph idx="1"/>
          </p:nvPr>
        </p:nvPicPr>
        <p:blipFill>
          <a:blip r:embed="rId2" cstate="print"/>
          <a:stretch>
            <a:fillRect/>
          </a:stretch>
        </p:blipFill>
        <p:spPr>
          <a:xfrm>
            <a:off x="4267200" y="1143000"/>
            <a:ext cx="3698286" cy="4780098"/>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Hiking in paradise</a:t>
            </a:r>
            <a:endParaRPr lang="en-US" dirty="0"/>
          </a:p>
        </p:txBody>
      </p:sp>
      <p:sp>
        <p:nvSpPr>
          <p:cNvPr id="3" name="Content Placeholder 2"/>
          <p:cNvSpPr>
            <a:spLocks noGrp="1"/>
          </p:cNvSpPr>
          <p:nvPr>
            <p:ph sz="half" idx="1"/>
          </p:nvPr>
        </p:nvSpPr>
        <p:spPr/>
        <p:txBody>
          <a:bodyPr>
            <a:normAutofit fontScale="70000" lnSpcReduction="20000"/>
          </a:bodyPr>
          <a:lstStyle/>
          <a:p>
            <a:r>
              <a:rPr lang="en-US" dirty="0" smtClean="0"/>
              <a:t>Scene #2</a:t>
            </a:r>
          </a:p>
          <a:p>
            <a:pPr>
              <a:buNone/>
            </a:pPr>
            <a:r>
              <a:rPr lang="en-US" dirty="0" smtClean="0"/>
              <a:t>     You started out hiking along a marked trail in the mountains.  By noontime the weather changed and snow came in.  You decide to hike on to reach the next shelter.  In a short time, you can no longer see the trail.  Now the wind has come up and erased your tracks heading back where you came.  Your cotton shirt is wet with perspiration from your exertion.  What are some things you need to consider and possible courses of action to take?</a:t>
            </a:r>
          </a:p>
          <a:p>
            <a:pPr>
              <a:buNone/>
            </a:pPr>
            <a:endParaRPr lang="en-US" dirty="0" smtClean="0"/>
          </a:p>
          <a:p>
            <a:pPr>
              <a:buNone/>
            </a:pPr>
            <a:endParaRPr lang="en-US" dirty="0"/>
          </a:p>
        </p:txBody>
      </p:sp>
      <p:pic>
        <p:nvPicPr>
          <p:cNvPr id="5" name="Content Placeholder 4" descr="rocky-mountain-wintertime.jpg"/>
          <p:cNvPicPr>
            <a:picLocks noGrp="1" noChangeAspect="1"/>
          </p:cNvPicPr>
          <p:nvPr>
            <p:ph sz="half" idx="2"/>
          </p:nvPr>
        </p:nvPicPr>
        <p:blipFill>
          <a:blip r:embed="rId2" cstate="print"/>
          <a:stretch>
            <a:fillRect/>
          </a:stretch>
        </p:blipFill>
        <p:spPr>
          <a:xfrm>
            <a:off x="4476345" y="1905000"/>
            <a:ext cx="4210455" cy="3733800"/>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Trip planning and equipment</a:t>
            </a:r>
            <a:endParaRPr lang="en-US" dirty="0"/>
          </a:p>
        </p:txBody>
      </p:sp>
      <p:pic>
        <p:nvPicPr>
          <p:cNvPr id="6" name="Content Placeholder 5" descr="wintr camp.jpg"/>
          <p:cNvPicPr>
            <a:picLocks noGrp="1" noChangeAspect="1"/>
          </p:cNvPicPr>
          <p:nvPr>
            <p:ph sz="half" idx="1"/>
          </p:nvPr>
        </p:nvPicPr>
        <p:blipFill>
          <a:blip r:embed="rId2" cstate="print"/>
          <a:stretch>
            <a:fillRect/>
          </a:stretch>
        </p:blipFill>
        <p:spPr>
          <a:xfrm>
            <a:off x="3276600" y="1295400"/>
            <a:ext cx="5496393" cy="3657600"/>
          </a:xfrm>
          <a:prstGeom prst="rect">
            <a:avLst/>
          </a:prstGeom>
          <a:ln>
            <a:noFill/>
          </a:ln>
          <a:effectLst>
            <a:outerShdw blurRad="292100" dist="139700" dir="2700000" algn="tl" rotWithShape="0">
              <a:srgbClr val="333333">
                <a:alpha val="65000"/>
              </a:srgbClr>
            </a:outerShdw>
          </a:effectLst>
        </p:spPr>
      </p:pic>
      <p:pic>
        <p:nvPicPr>
          <p:cNvPr id="8" name="Content Placeholder 7" descr="gear.jpg"/>
          <p:cNvPicPr>
            <a:picLocks noGrp="1" noChangeAspect="1"/>
          </p:cNvPicPr>
          <p:nvPr>
            <p:ph sz="half" idx="2"/>
          </p:nvPr>
        </p:nvPicPr>
        <p:blipFill>
          <a:blip r:embed="rId3" cstate="print"/>
          <a:stretch>
            <a:fillRect/>
          </a:stretch>
        </p:blipFill>
        <p:spPr>
          <a:xfrm>
            <a:off x="1295400" y="3505200"/>
            <a:ext cx="3886200" cy="2910900"/>
          </a:xfrm>
          <a:prstGeom prst="rect">
            <a:avLst/>
          </a:prstGeom>
          <a:ln>
            <a:noFill/>
          </a:ln>
          <a:effectLst>
            <a:softEdge rad="112500"/>
          </a:effec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Planning Basics</a:t>
            </a:r>
            <a:endParaRPr lang="en-US" dirty="0"/>
          </a:p>
        </p:txBody>
      </p:sp>
      <p:sp>
        <p:nvSpPr>
          <p:cNvPr id="3" name="Content Placeholder 2"/>
          <p:cNvSpPr>
            <a:spLocks noGrp="1"/>
          </p:cNvSpPr>
          <p:nvPr>
            <p:ph sz="half" idx="1"/>
          </p:nvPr>
        </p:nvSpPr>
        <p:spPr/>
        <p:txBody>
          <a:bodyPr>
            <a:normAutofit fontScale="77500" lnSpcReduction="20000"/>
          </a:bodyPr>
          <a:lstStyle/>
          <a:p>
            <a:r>
              <a:rPr lang="en-US" dirty="0" smtClean="0"/>
              <a:t>The first thing you need to do in planning any trip is to </a:t>
            </a:r>
            <a:r>
              <a:rPr lang="en-US" u="sng" dirty="0" smtClean="0"/>
              <a:t>educate</a:t>
            </a:r>
            <a:r>
              <a:rPr lang="en-US" dirty="0" smtClean="0"/>
              <a:t> yourself about:</a:t>
            </a:r>
          </a:p>
          <a:p>
            <a:r>
              <a:rPr lang="en-US" dirty="0" smtClean="0"/>
              <a:t>The area you are traveling</a:t>
            </a:r>
          </a:p>
          <a:p>
            <a:r>
              <a:rPr lang="en-US" dirty="0" smtClean="0"/>
              <a:t>The conditions you may likely encounter</a:t>
            </a:r>
          </a:p>
          <a:p>
            <a:r>
              <a:rPr lang="en-US" dirty="0" smtClean="0"/>
              <a:t>Learn about possible hazards</a:t>
            </a:r>
          </a:p>
          <a:p>
            <a:r>
              <a:rPr lang="en-US" dirty="0" smtClean="0"/>
              <a:t>Acquire the proper equipment</a:t>
            </a:r>
          </a:p>
          <a:p>
            <a:r>
              <a:rPr lang="en-US" dirty="0" smtClean="0"/>
              <a:t>Be physically prepared</a:t>
            </a:r>
          </a:p>
          <a:p>
            <a:r>
              <a:rPr lang="en-US" dirty="0" smtClean="0"/>
              <a:t>Leave a detailed trip plan with a responsible individual (the cardinal rule of backcountry travel)</a:t>
            </a:r>
          </a:p>
        </p:txBody>
      </p:sp>
      <p:pic>
        <p:nvPicPr>
          <p:cNvPr id="5" name="Content Placeholder 4" descr="planning.jpg"/>
          <p:cNvPicPr>
            <a:picLocks noGrp="1" noChangeAspect="1"/>
          </p:cNvPicPr>
          <p:nvPr>
            <p:ph sz="half" idx="2"/>
          </p:nvPr>
        </p:nvPicPr>
        <p:blipFill>
          <a:blip r:embed="rId2" cstate="print"/>
          <a:stretch>
            <a:fillRect/>
          </a:stretch>
        </p:blipFill>
        <p:spPr>
          <a:xfrm>
            <a:off x="4519857" y="2209800"/>
            <a:ext cx="4335194" cy="3276600"/>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smtClean="0"/>
              <a:t>Educate yourself about the area, skills and equipment you need for your visit</a:t>
            </a:r>
            <a:endParaRPr lang="en-US" dirty="0"/>
          </a:p>
        </p:txBody>
      </p:sp>
      <p:pic>
        <p:nvPicPr>
          <p:cNvPr id="8" name="Content Placeholder 7" descr="hike guide book.jpg"/>
          <p:cNvPicPr>
            <a:picLocks noGrp="1" noChangeAspect="1"/>
          </p:cNvPicPr>
          <p:nvPr>
            <p:ph idx="1"/>
          </p:nvPr>
        </p:nvPicPr>
        <p:blipFill>
          <a:blip r:embed="rId2" cstate="print"/>
          <a:stretch>
            <a:fillRect/>
          </a:stretch>
        </p:blipFill>
        <p:spPr>
          <a:xfrm>
            <a:off x="3767932" y="948532"/>
            <a:ext cx="4614068" cy="4614068"/>
          </a:xfrm>
          <a:prstGeom prst="rect">
            <a:avLst/>
          </a:prstGeom>
          <a:ln>
            <a:noFill/>
          </a:ln>
          <a:effectLst>
            <a:outerShdw blurRad="292100" dist="139700" dir="2700000" algn="tl" rotWithShape="0">
              <a:srgbClr val="333333">
                <a:alpha val="65000"/>
              </a:srgbClr>
            </a:outerShdw>
          </a:effectLst>
        </p:spPr>
      </p:pic>
      <p:sp>
        <p:nvSpPr>
          <p:cNvPr id="7" name="Text Placeholder 6"/>
          <p:cNvSpPr>
            <a:spLocks noGrp="1"/>
          </p:cNvSpPr>
          <p:nvPr>
            <p:ph type="body" sz="half" idx="2"/>
          </p:nvPr>
        </p:nvSpPr>
        <p:spPr/>
        <p:txBody>
          <a:bodyPr/>
          <a:lstStyle/>
          <a:p>
            <a:r>
              <a:rPr lang="en-US" dirty="0" smtClean="0"/>
              <a:t>Some good sources of information are:</a:t>
            </a:r>
          </a:p>
          <a:p>
            <a:endParaRPr lang="en-US" dirty="0" smtClean="0"/>
          </a:p>
          <a:p>
            <a:r>
              <a:rPr lang="en-US" dirty="0" smtClean="0"/>
              <a:t>National Park Service Rangers</a:t>
            </a:r>
          </a:p>
          <a:p>
            <a:r>
              <a:rPr lang="en-US" dirty="0" smtClean="0"/>
              <a:t>Local Trail or Camping Organizations</a:t>
            </a:r>
          </a:p>
          <a:p>
            <a:r>
              <a:rPr lang="en-US" dirty="0" smtClean="0"/>
              <a:t>More experienced hikers</a:t>
            </a:r>
          </a:p>
          <a:p>
            <a:r>
              <a:rPr lang="en-US" dirty="0" smtClean="0"/>
              <a:t>Travel or hiking guides</a:t>
            </a:r>
          </a:p>
          <a:p>
            <a:r>
              <a:rPr lang="en-US" dirty="0" smtClean="0"/>
              <a:t>Maps and  guide booklets</a:t>
            </a:r>
          </a:p>
          <a:p>
            <a:r>
              <a:rPr lang="en-US" dirty="0" smtClean="0"/>
              <a:t>BSA Field Guide</a:t>
            </a:r>
          </a:p>
          <a:p>
            <a:r>
              <a:rPr lang="en-US" dirty="0" smtClean="0"/>
              <a:t>Internet web sites, blogs and discussion boards devoted to winter camping</a:t>
            </a:r>
          </a:p>
          <a:p>
            <a:r>
              <a:rPr lang="en-US" dirty="0" smtClean="0">
                <a:hlinkClick r:id="rId3"/>
              </a:rPr>
              <a:t>www.wintercampers.com</a:t>
            </a:r>
            <a:endParaRPr lang="en-US" dirty="0" smtClean="0"/>
          </a:p>
          <a:p>
            <a:r>
              <a:rPr lang="en-US" dirty="0" smtClean="0"/>
              <a:t>Books from the library such as Backpacker’s “Winter Camping Handbook: Managing Cold for Comfort and Safety by Michael </a:t>
            </a:r>
            <a:r>
              <a:rPr lang="en-US" dirty="0" err="1" smtClean="0"/>
              <a:t>Lanza</a:t>
            </a:r>
            <a:endParaRPr lang="en-US" dirty="0" smtClean="0"/>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smtClean="0"/>
              <a:t>Learn about current weather conditions</a:t>
            </a:r>
            <a:endParaRPr lang="en-US" dirty="0"/>
          </a:p>
        </p:txBody>
      </p:sp>
      <p:sp>
        <p:nvSpPr>
          <p:cNvPr id="6" name="Content Placeholder 5"/>
          <p:cNvSpPr>
            <a:spLocks noGrp="1"/>
          </p:cNvSpPr>
          <p:nvPr>
            <p:ph sz="half" idx="1"/>
          </p:nvPr>
        </p:nvSpPr>
        <p:spPr/>
        <p:txBody>
          <a:bodyPr/>
          <a:lstStyle/>
          <a:p>
            <a:r>
              <a:rPr lang="en-US" dirty="0" smtClean="0"/>
              <a:t>Pay attention to the local forecast for weather updates</a:t>
            </a:r>
          </a:p>
          <a:p>
            <a:r>
              <a:rPr lang="en-US" dirty="0" smtClean="0"/>
              <a:t>Avoid outdoor activities in unsafe or hazardous weather conditions</a:t>
            </a:r>
          </a:p>
          <a:p>
            <a:endParaRPr lang="en-US" dirty="0"/>
          </a:p>
        </p:txBody>
      </p:sp>
      <p:pic>
        <p:nvPicPr>
          <p:cNvPr id="8" name="Content Placeholder 7" descr="weather report.jpg"/>
          <p:cNvPicPr>
            <a:picLocks noGrp="1" noChangeAspect="1"/>
          </p:cNvPicPr>
          <p:nvPr>
            <p:ph sz="half" idx="2"/>
          </p:nvPr>
        </p:nvPicPr>
        <p:blipFill>
          <a:blip r:embed="rId2" cstate="print"/>
          <a:stretch>
            <a:fillRect/>
          </a:stretch>
        </p:blipFill>
        <p:spPr>
          <a:xfrm>
            <a:off x="4800600" y="2133600"/>
            <a:ext cx="4054631" cy="3124200"/>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Winter Camping</a:t>
            </a:r>
            <a:endParaRPr lang="en-US" dirty="0"/>
          </a:p>
        </p:txBody>
      </p:sp>
      <p:sp>
        <p:nvSpPr>
          <p:cNvPr id="7" name="Text Placeholder 6"/>
          <p:cNvSpPr>
            <a:spLocks noGrp="1"/>
          </p:cNvSpPr>
          <p:nvPr>
            <p:ph type="body" sz="half" idx="2"/>
          </p:nvPr>
        </p:nvSpPr>
        <p:spPr/>
        <p:txBody>
          <a:bodyPr>
            <a:normAutofit fontScale="77500" lnSpcReduction="20000"/>
          </a:bodyPr>
          <a:lstStyle/>
          <a:p>
            <a:r>
              <a:rPr lang="en-US" sz="2000" dirty="0" smtClean="0"/>
              <a:t>Exploring the wilderness in winter is a wonderful experience.  You are far from crowds, in a hushed tranquil world of white.  Whether gliding through a glade of maple trees on cross-country skis or hiking up a ridge on snowshoes, winter can be a spectacular time of year.  Camping in the winter inspires a feeling of independence and gives people confidence in their survival skills.  Winter camping is an activity that requires planning and preparation, physical stamina, the right equipment, an adventuresome spirit and a positive mental attitude.  </a:t>
            </a:r>
          </a:p>
          <a:p>
            <a:r>
              <a:rPr lang="en-US" sz="2000" dirty="0" smtClean="0"/>
              <a:t>This program will provide you with information to earn the Order of the Arrow “Below Zero Camper Award”</a:t>
            </a:r>
            <a:endParaRPr lang="en-US" sz="2000" dirty="0"/>
          </a:p>
        </p:txBody>
      </p:sp>
      <p:pic>
        <p:nvPicPr>
          <p:cNvPr id="10" name="Content Placeholder 9" descr="winter camping northern lights.bmp"/>
          <p:cNvPicPr>
            <a:picLocks noGrp="1" noChangeAspect="1"/>
          </p:cNvPicPr>
          <p:nvPr>
            <p:ph idx="1"/>
          </p:nvPr>
        </p:nvPicPr>
        <p:blipFill>
          <a:blip r:embed="rId2" cstate="print"/>
          <a:stretch>
            <a:fillRect/>
          </a:stretch>
        </p:blipFill>
        <p:spPr>
          <a:xfrm>
            <a:off x="3625749" y="1600200"/>
            <a:ext cx="5289651" cy="3505200"/>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792288" y="4419600"/>
            <a:ext cx="5486400" cy="533400"/>
          </a:xfrm>
        </p:spPr>
        <p:txBody>
          <a:bodyPr/>
          <a:lstStyle/>
          <a:p>
            <a:r>
              <a:rPr lang="en-US" dirty="0" smtClean="0"/>
              <a:t>Consult maps and know your way</a:t>
            </a:r>
            <a:endParaRPr lang="en-US" dirty="0"/>
          </a:p>
        </p:txBody>
      </p:sp>
      <p:pic>
        <p:nvPicPr>
          <p:cNvPr id="8" name="Picture Placeholder 7" descr="trail marker.bmp"/>
          <p:cNvPicPr>
            <a:picLocks noGrp="1" noChangeAspect="1"/>
          </p:cNvPicPr>
          <p:nvPr>
            <p:ph type="pic" idx="1"/>
          </p:nvPr>
        </p:nvPicPr>
        <p:blipFill>
          <a:blip r:embed="rId2" cstate="print"/>
          <a:srcRect l="75" r="75"/>
          <a:stretch>
            <a:fillRect/>
          </a:stretch>
        </p:blipFill>
        <p:spPr>
          <a:xfrm>
            <a:off x="2209800" y="762000"/>
            <a:ext cx="4576233" cy="3432175"/>
          </a:xfrm>
        </p:spPr>
      </p:pic>
      <p:sp>
        <p:nvSpPr>
          <p:cNvPr id="7" name="Text Placeholder 6"/>
          <p:cNvSpPr>
            <a:spLocks noGrp="1"/>
          </p:cNvSpPr>
          <p:nvPr>
            <p:ph type="body" sz="half" idx="2"/>
          </p:nvPr>
        </p:nvSpPr>
        <p:spPr>
          <a:xfrm>
            <a:off x="1792288" y="4953000"/>
            <a:ext cx="5486400" cy="1219200"/>
          </a:xfrm>
        </p:spPr>
        <p:txBody>
          <a:bodyPr>
            <a:normAutofit/>
          </a:bodyPr>
          <a:lstStyle/>
          <a:p>
            <a:r>
              <a:rPr lang="en-US" dirty="0" smtClean="0"/>
              <a:t>In winter, it will take you longer to reach destinations in the snow than on dry ground.  Plan that your trip will take longer and that sunlight will be shorter.  You have to prepare for camp earlier in the day.</a:t>
            </a:r>
          </a:p>
          <a:p>
            <a:r>
              <a:rPr lang="en-US" dirty="0" smtClean="0"/>
              <a:t>Trail markers may become buried and harder to locate and the trails indistinct from the surrounding area.  A compass is essential equipment</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Types of Cold</a:t>
            </a:r>
            <a:endParaRPr lang="en-US" sz="3600" dirty="0"/>
          </a:p>
        </p:txBody>
      </p:sp>
      <p:sp>
        <p:nvSpPr>
          <p:cNvPr id="3" name="Content Placeholder 2"/>
          <p:cNvSpPr>
            <a:spLocks noGrp="1"/>
          </p:cNvSpPr>
          <p:nvPr>
            <p:ph sz="half" idx="1"/>
          </p:nvPr>
        </p:nvSpPr>
        <p:spPr/>
        <p:txBody>
          <a:bodyPr/>
          <a:lstStyle/>
          <a:p>
            <a:endParaRPr lang="en-US" sz="1400" dirty="0"/>
          </a:p>
          <a:p>
            <a:r>
              <a:rPr lang="en-US" sz="1600" b="1" dirty="0" smtClean="0"/>
              <a:t>Wet Cold </a:t>
            </a:r>
            <a:r>
              <a:rPr lang="en-US" sz="1600" dirty="0" smtClean="0"/>
              <a:t>– 50 degrees to 14 degrees.  The most dangerous type of cold.  Damp conditions from melting snow or rain make keeping dry difficult</a:t>
            </a:r>
          </a:p>
          <a:p>
            <a:r>
              <a:rPr lang="en-US" sz="1600" b="1" dirty="0" smtClean="0"/>
              <a:t>Dry Cold </a:t>
            </a:r>
            <a:r>
              <a:rPr lang="en-US" sz="1600" dirty="0" smtClean="0"/>
              <a:t>– 14 degrees to negative 20 degrees.  Ground is frozen and snow is dry and crystallized.  Strong winds cause the most concern with keeping warm.  	</a:t>
            </a:r>
          </a:p>
          <a:p>
            <a:r>
              <a:rPr lang="en-US" sz="1600" b="1" dirty="0" smtClean="0"/>
              <a:t>Arctic Cold </a:t>
            </a:r>
            <a:r>
              <a:rPr lang="en-US" sz="1600" dirty="0" smtClean="0"/>
              <a:t>– Below negative 20 degrees.  Requires the most insulation and wind-proofing.  Many materials change physical properties and become brittle.  Only for the most experienced campers.</a:t>
            </a:r>
          </a:p>
          <a:p>
            <a:endParaRPr lang="en-US" dirty="0"/>
          </a:p>
        </p:txBody>
      </p:sp>
      <p:sp>
        <p:nvSpPr>
          <p:cNvPr id="4" name="Content Placeholder 3"/>
          <p:cNvSpPr>
            <a:spLocks noGrp="1"/>
          </p:cNvSpPr>
          <p:nvPr>
            <p:ph sz="half" idx="2"/>
          </p:nvPr>
        </p:nvSpPr>
        <p:spPr/>
        <p:txBody>
          <a:bodyPr/>
          <a:lstStyle/>
          <a:p>
            <a:endParaRPr lang="en-US" dirty="0" smtClean="0"/>
          </a:p>
          <a:p>
            <a:endParaRPr lang="en-US" dirty="0"/>
          </a:p>
        </p:txBody>
      </p:sp>
      <p:pic>
        <p:nvPicPr>
          <p:cNvPr id="5" name="Content Placeholder 7" descr="winter camping scout.jpg"/>
          <p:cNvPicPr>
            <a:picLocks noChangeAspect="1"/>
          </p:cNvPicPr>
          <p:nvPr/>
        </p:nvPicPr>
        <p:blipFill>
          <a:blip r:embed="rId2" cstate="print"/>
          <a:stretch>
            <a:fillRect/>
          </a:stretch>
        </p:blipFill>
        <p:spPr>
          <a:xfrm>
            <a:off x="4724400" y="2146291"/>
            <a:ext cx="4053137" cy="3035309"/>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solidFill>
                  <a:srgbClr val="FF0000"/>
                </a:solidFill>
              </a:rPr>
              <a:t>Cold Weather First Aid</a:t>
            </a:r>
            <a:endParaRPr lang="en-US" dirty="0">
              <a:solidFill>
                <a:srgbClr val="FF0000"/>
              </a:solidFill>
            </a:endParaRPr>
          </a:p>
        </p:txBody>
      </p:sp>
      <p:sp>
        <p:nvSpPr>
          <p:cNvPr id="6" name="Content Placeholder 5"/>
          <p:cNvSpPr>
            <a:spLocks noGrp="1"/>
          </p:cNvSpPr>
          <p:nvPr>
            <p:ph sz="half" idx="1"/>
          </p:nvPr>
        </p:nvSpPr>
        <p:spPr/>
        <p:txBody>
          <a:bodyPr>
            <a:noAutofit/>
          </a:bodyPr>
          <a:lstStyle/>
          <a:p>
            <a:r>
              <a:rPr lang="en-US" sz="2400" b="1" i="1" u="sng" dirty="0" smtClean="0"/>
              <a:t>Dehydration </a:t>
            </a:r>
            <a:r>
              <a:rPr lang="en-US" sz="2400" dirty="0" smtClean="0"/>
              <a:t>is excessive loss of body water.  Impairs the ability to reason so the victim does not act properly.</a:t>
            </a:r>
          </a:p>
          <a:p>
            <a:r>
              <a:rPr lang="en-US" sz="2400" dirty="0" smtClean="0"/>
              <a:t>Prevention:  Drink at least 2 quarts of water per day</a:t>
            </a:r>
          </a:p>
          <a:p>
            <a:r>
              <a:rPr lang="en-US" sz="2400" dirty="0" smtClean="0"/>
              <a:t>Treatment:  Mild cases – drink liquids and keep warm</a:t>
            </a:r>
          </a:p>
          <a:p>
            <a:r>
              <a:rPr lang="en-US" sz="2400" dirty="0" smtClean="0"/>
              <a:t>Severe cases require immediate medical attention</a:t>
            </a:r>
            <a:endParaRPr lang="en-US" sz="2400" dirty="0"/>
          </a:p>
        </p:txBody>
      </p:sp>
      <p:sp>
        <p:nvSpPr>
          <p:cNvPr id="7" name="Content Placeholder 6"/>
          <p:cNvSpPr>
            <a:spLocks noGrp="1"/>
          </p:cNvSpPr>
          <p:nvPr>
            <p:ph sz="half" idx="2"/>
          </p:nvPr>
        </p:nvSpPr>
        <p:spPr/>
        <p:txBody>
          <a:bodyPr>
            <a:normAutofit fontScale="55000" lnSpcReduction="20000"/>
          </a:bodyPr>
          <a:lstStyle/>
          <a:p>
            <a:r>
              <a:rPr lang="en-US" u="sng" dirty="0" smtClean="0"/>
              <a:t>1-5% deficiency</a:t>
            </a:r>
            <a:r>
              <a:rPr lang="en-US" dirty="0" smtClean="0"/>
              <a:t>: Increased pulse rate</a:t>
            </a:r>
          </a:p>
          <a:p>
            <a:r>
              <a:rPr lang="en-US" dirty="0" smtClean="0"/>
              <a:t>Nausea and loss of appetite</a:t>
            </a:r>
          </a:p>
          <a:p>
            <a:r>
              <a:rPr lang="en-US" dirty="0" smtClean="0"/>
              <a:t>Dark urine</a:t>
            </a:r>
          </a:p>
          <a:p>
            <a:r>
              <a:rPr lang="en-US" dirty="0" smtClean="0"/>
              <a:t>Irritability and fatigue</a:t>
            </a:r>
          </a:p>
          <a:p>
            <a:r>
              <a:rPr lang="en-US" dirty="0" smtClean="0"/>
              <a:t>Thirst</a:t>
            </a:r>
          </a:p>
          <a:p>
            <a:r>
              <a:rPr lang="en-US" u="sng" dirty="0" smtClean="0"/>
              <a:t>6-10% deficiency</a:t>
            </a:r>
            <a:r>
              <a:rPr lang="en-US" dirty="0" smtClean="0"/>
              <a:t>:</a:t>
            </a:r>
          </a:p>
          <a:p>
            <a:r>
              <a:rPr lang="en-US" dirty="0" smtClean="0"/>
              <a:t>Headaches and dizziness</a:t>
            </a:r>
          </a:p>
          <a:p>
            <a:r>
              <a:rPr lang="en-US" dirty="0" smtClean="0"/>
              <a:t>Labored breathing</a:t>
            </a:r>
          </a:p>
          <a:p>
            <a:r>
              <a:rPr lang="en-US" dirty="0" smtClean="0"/>
              <a:t>Tingling</a:t>
            </a:r>
          </a:p>
          <a:p>
            <a:r>
              <a:rPr lang="en-US" dirty="0" smtClean="0"/>
              <a:t>Absence of salivation</a:t>
            </a:r>
          </a:p>
          <a:p>
            <a:r>
              <a:rPr lang="en-US" dirty="0" smtClean="0"/>
              <a:t>Inability to walk</a:t>
            </a:r>
          </a:p>
          <a:p>
            <a:r>
              <a:rPr lang="en-US" dirty="0" smtClean="0"/>
              <a:t>Blue or grayish skin color</a:t>
            </a:r>
          </a:p>
          <a:p>
            <a:r>
              <a:rPr lang="en-US" u="sng" dirty="0" smtClean="0"/>
              <a:t>11-20% deficiency</a:t>
            </a:r>
            <a:r>
              <a:rPr lang="en-US" dirty="0" smtClean="0"/>
              <a:t>:</a:t>
            </a:r>
          </a:p>
          <a:p>
            <a:r>
              <a:rPr lang="en-US" dirty="0" smtClean="0"/>
              <a:t>Swollen tongue, inability to swallow</a:t>
            </a:r>
          </a:p>
          <a:p>
            <a:r>
              <a:rPr lang="en-US" dirty="0" smtClean="0"/>
              <a:t>Dim vision, deafness</a:t>
            </a:r>
          </a:p>
          <a:p>
            <a:r>
              <a:rPr lang="en-US" dirty="0" smtClean="0"/>
              <a:t>Shriveled, numb skin</a:t>
            </a:r>
          </a:p>
          <a:p>
            <a:r>
              <a:rPr lang="en-US" dirty="0" smtClean="0"/>
              <a:t>Painful urination</a:t>
            </a:r>
          </a:p>
          <a:p>
            <a:r>
              <a:rPr lang="en-US" dirty="0" smtClean="0"/>
              <a:t>Delirium, unconsciousness and death</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Cold Weather First Aid</a:t>
            </a:r>
            <a:endParaRPr lang="en-US" dirty="0">
              <a:solidFill>
                <a:srgbClr val="FF0000"/>
              </a:solidFill>
            </a:endParaRPr>
          </a:p>
        </p:txBody>
      </p:sp>
      <p:sp>
        <p:nvSpPr>
          <p:cNvPr id="3" name="Content Placeholder 2"/>
          <p:cNvSpPr>
            <a:spLocks noGrp="1"/>
          </p:cNvSpPr>
          <p:nvPr>
            <p:ph sz="half" idx="1"/>
          </p:nvPr>
        </p:nvSpPr>
        <p:spPr/>
        <p:txBody>
          <a:bodyPr>
            <a:normAutofit fontScale="47500" lnSpcReduction="20000"/>
          </a:bodyPr>
          <a:lstStyle/>
          <a:p>
            <a:r>
              <a:rPr lang="en-US" b="1" i="1" u="sng" dirty="0" smtClean="0"/>
              <a:t>Hypothermia </a:t>
            </a:r>
            <a:r>
              <a:rPr lang="en-US" dirty="0" smtClean="0"/>
              <a:t>is the lowering of the inner core temperature of the whole body – known as the silent killer because most cases happen in temperatures that are </a:t>
            </a:r>
            <a:r>
              <a:rPr lang="en-US" b="1" dirty="0" smtClean="0"/>
              <a:t>higher</a:t>
            </a:r>
            <a:r>
              <a:rPr lang="en-US" dirty="0" smtClean="0"/>
              <a:t> than freezing</a:t>
            </a:r>
          </a:p>
          <a:p>
            <a:r>
              <a:rPr lang="en-US" dirty="0" smtClean="0"/>
              <a:t>Causes:  Wet skin and clothing will accelerate heat loss, and cause the body to cool especially in windy and cold conditions</a:t>
            </a:r>
          </a:p>
          <a:p>
            <a:r>
              <a:rPr lang="en-US" dirty="0" smtClean="0"/>
              <a:t>Predisposing Conditions: </a:t>
            </a:r>
          </a:p>
          <a:p>
            <a:r>
              <a:rPr lang="en-US" dirty="0" smtClean="0"/>
              <a:t>Poor physical condition</a:t>
            </a:r>
          </a:p>
          <a:p>
            <a:r>
              <a:rPr lang="en-US" dirty="0" smtClean="0"/>
              <a:t>Inadequate nutrition and water intake</a:t>
            </a:r>
          </a:p>
          <a:p>
            <a:r>
              <a:rPr lang="en-US" dirty="0" smtClean="0"/>
              <a:t>Non protective clothing</a:t>
            </a:r>
          </a:p>
          <a:p>
            <a:r>
              <a:rPr lang="en-US" dirty="0" smtClean="0"/>
              <a:t>Getting wet</a:t>
            </a:r>
          </a:p>
          <a:p>
            <a:r>
              <a:rPr lang="en-US" dirty="0" smtClean="0"/>
              <a:t>Inadequate protection from wind, rain and snow</a:t>
            </a:r>
          </a:p>
          <a:p>
            <a:r>
              <a:rPr lang="en-US" dirty="0" smtClean="0"/>
              <a:t>Exhaustion</a:t>
            </a:r>
          </a:p>
          <a:p>
            <a:pPr>
              <a:buNone/>
            </a:pPr>
            <a:r>
              <a:rPr lang="en-US" dirty="0" smtClean="0"/>
              <a:t>	</a:t>
            </a:r>
            <a:r>
              <a:rPr lang="en-US" b="1" dirty="0" smtClean="0"/>
              <a:t>Treatment: </a:t>
            </a:r>
          </a:p>
          <a:p>
            <a:pPr>
              <a:buNone/>
            </a:pPr>
            <a:r>
              <a:rPr lang="en-US" dirty="0" smtClean="0"/>
              <a:t>	</a:t>
            </a:r>
            <a:r>
              <a:rPr lang="en-US" b="1" i="1" dirty="0" smtClean="0"/>
              <a:t>Moderate Cases:  </a:t>
            </a:r>
            <a:r>
              <a:rPr lang="en-US" dirty="0" smtClean="0"/>
              <a:t>Get as sheltered as possible and remove wet clothing.  Replace with dry clothing and put patient into a warm sleeping bag with another person.  Give warm fluids with sugar.  Get help</a:t>
            </a:r>
          </a:p>
          <a:p>
            <a:pPr>
              <a:buNone/>
            </a:pPr>
            <a:r>
              <a:rPr lang="en-US" dirty="0" smtClean="0"/>
              <a:t>	</a:t>
            </a:r>
            <a:r>
              <a:rPr lang="en-US" b="1" i="1" dirty="0" smtClean="0"/>
              <a:t>Severe Cases:  </a:t>
            </a:r>
            <a:r>
              <a:rPr lang="en-US" dirty="0" smtClean="0"/>
              <a:t>Individual requires very gentle handling.  Cut away wet clothing and wrap in warm, dry blankets.  Person may not seem to be alive.  Begin CPR.  Get help </a:t>
            </a:r>
          </a:p>
          <a:p>
            <a:endParaRPr lang="en-US" dirty="0"/>
          </a:p>
        </p:txBody>
      </p:sp>
      <p:sp>
        <p:nvSpPr>
          <p:cNvPr id="4" name="Content Placeholder 3"/>
          <p:cNvSpPr>
            <a:spLocks noGrp="1"/>
          </p:cNvSpPr>
          <p:nvPr>
            <p:ph sz="half" idx="2"/>
          </p:nvPr>
        </p:nvSpPr>
        <p:spPr>
          <a:xfrm>
            <a:off x="4648200" y="1600200"/>
            <a:ext cx="4038600" cy="4724400"/>
          </a:xfrm>
        </p:spPr>
        <p:txBody>
          <a:bodyPr>
            <a:noAutofit/>
          </a:bodyPr>
          <a:lstStyle/>
          <a:p>
            <a:r>
              <a:rPr lang="en-US" sz="1600" dirty="0" smtClean="0"/>
              <a:t>Stages of Hypothermia</a:t>
            </a:r>
          </a:p>
          <a:p>
            <a:r>
              <a:rPr lang="en-US" sz="1600" dirty="0" smtClean="0"/>
              <a:t>95-95 degrees – Sensation of chilliness, numbness, shivering begins</a:t>
            </a:r>
          </a:p>
          <a:p>
            <a:r>
              <a:rPr lang="en-US" sz="1600" dirty="0" smtClean="0"/>
              <a:t>95-93 degrees – muscle </a:t>
            </a:r>
            <a:r>
              <a:rPr lang="en-US" sz="1600" dirty="0" err="1" smtClean="0"/>
              <a:t>incoordination</a:t>
            </a:r>
            <a:r>
              <a:rPr lang="en-US" sz="1600" dirty="0" smtClean="0"/>
              <a:t>, slow stumbling pace, mild confusion, skin pale and cold to touch</a:t>
            </a:r>
          </a:p>
          <a:p>
            <a:r>
              <a:rPr lang="en-US" sz="1600" dirty="0" smtClean="0"/>
              <a:t>93-90 degrees – pronounced muscle </a:t>
            </a:r>
            <a:r>
              <a:rPr lang="en-US" sz="1600" dirty="0" err="1" smtClean="0"/>
              <a:t>incoordination</a:t>
            </a:r>
            <a:r>
              <a:rPr lang="en-US" sz="1600" dirty="0" smtClean="0"/>
              <a:t>, inability to use hands, slow thought and speech, amnesia</a:t>
            </a:r>
          </a:p>
          <a:p>
            <a:r>
              <a:rPr lang="en-US" sz="1600" dirty="0" smtClean="0"/>
              <a:t>90-86 degrees – shivering stops, muscle </a:t>
            </a:r>
            <a:r>
              <a:rPr lang="en-US" sz="1600" dirty="0" err="1" smtClean="0"/>
              <a:t>incoordination</a:t>
            </a:r>
            <a:r>
              <a:rPr lang="en-US" sz="1600" dirty="0" smtClean="0"/>
              <a:t> with stiffness and inability to walk or stand, confusion, irrational thoughts</a:t>
            </a:r>
          </a:p>
          <a:p>
            <a:r>
              <a:rPr lang="en-US" sz="1600" dirty="0" smtClean="0"/>
              <a:t>86-82 degrees – muscular rigidity, dilatation of pupils, skin ice cold, </a:t>
            </a:r>
            <a:r>
              <a:rPr lang="en-US" sz="1600" dirty="0" err="1" smtClean="0"/>
              <a:t>inapparent</a:t>
            </a:r>
            <a:r>
              <a:rPr lang="en-US" sz="1600" dirty="0" smtClean="0"/>
              <a:t> heartbeat and pulse</a:t>
            </a:r>
          </a:p>
          <a:p>
            <a:r>
              <a:rPr lang="en-US" sz="1600" dirty="0" smtClean="0"/>
              <a:t>82-78 degrees – unconsciousness and death</a:t>
            </a:r>
            <a:endParaRPr lang="en-US" sz="16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Cold Weather First Aid</a:t>
            </a:r>
            <a:endParaRPr lang="en-US" dirty="0">
              <a:solidFill>
                <a:srgbClr val="FF0000"/>
              </a:solidFill>
            </a:endParaRPr>
          </a:p>
        </p:txBody>
      </p:sp>
      <p:sp>
        <p:nvSpPr>
          <p:cNvPr id="3" name="Content Placeholder 2"/>
          <p:cNvSpPr>
            <a:spLocks noGrp="1"/>
          </p:cNvSpPr>
          <p:nvPr>
            <p:ph sz="half" idx="1"/>
          </p:nvPr>
        </p:nvSpPr>
        <p:spPr/>
        <p:txBody>
          <a:bodyPr>
            <a:normAutofit fontScale="55000" lnSpcReduction="20000"/>
          </a:bodyPr>
          <a:lstStyle/>
          <a:p>
            <a:r>
              <a:rPr lang="en-US" b="1" i="1" u="sng" dirty="0" smtClean="0"/>
              <a:t>Frostbite</a:t>
            </a:r>
            <a:r>
              <a:rPr lang="en-US" dirty="0" smtClean="0"/>
              <a:t> is tissue injury involving the actual freezing of the skin and underlying tissues</a:t>
            </a:r>
          </a:p>
          <a:p>
            <a:r>
              <a:rPr lang="en-US" dirty="0" smtClean="0"/>
              <a:t>Predisposing Conditions:</a:t>
            </a:r>
          </a:p>
          <a:p>
            <a:r>
              <a:rPr lang="en-US" dirty="0" smtClean="0"/>
              <a:t>Prolonged exposure to temperatures below 32 degrees</a:t>
            </a:r>
          </a:p>
          <a:p>
            <a:r>
              <a:rPr lang="en-US" dirty="0" smtClean="0"/>
              <a:t>Exposed body parts</a:t>
            </a:r>
          </a:p>
          <a:p>
            <a:r>
              <a:rPr lang="en-US" dirty="0" smtClean="0"/>
              <a:t>Restriction of circulation</a:t>
            </a:r>
          </a:p>
          <a:p>
            <a:r>
              <a:rPr lang="en-US" dirty="0" smtClean="0"/>
              <a:t>Fatigue, poor nutrition, low liquid intake, poor physical condition</a:t>
            </a:r>
          </a:p>
          <a:p>
            <a:r>
              <a:rPr lang="en-US" b="1" i="1" dirty="0" smtClean="0"/>
              <a:t>Prevention:</a:t>
            </a:r>
          </a:p>
          <a:p>
            <a:pPr>
              <a:buNone/>
            </a:pPr>
            <a:r>
              <a:rPr lang="en-US" dirty="0" smtClean="0"/>
              <a:t>	proper clothing</a:t>
            </a:r>
          </a:p>
          <a:p>
            <a:pPr>
              <a:buNone/>
            </a:pPr>
            <a:r>
              <a:rPr lang="en-US" dirty="0" smtClean="0"/>
              <a:t>	use buddy system to check ears, nose and face</a:t>
            </a:r>
          </a:p>
          <a:p>
            <a:pPr>
              <a:buNone/>
            </a:pPr>
            <a:r>
              <a:rPr lang="en-US" dirty="0" smtClean="0"/>
              <a:t>	immediate treatment for minor symptoms</a:t>
            </a:r>
          </a:p>
          <a:p>
            <a:pPr>
              <a:buNone/>
            </a:pPr>
            <a:r>
              <a:rPr lang="en-US" dirty="0" smtClean="0"/>
              <a:t> 	maintain core temperature</a:t>
            </a:r>
          </a:p>
          <a:p>
            <a:pPr>
              <a:buNone/>
            </a:pPr>
            <a:endParaRPr lang="en-US" dirty="0" smtClean="0"/>
          </a:p>
        </p:txBody>
      </p:sp>
      <p:sp>
        <p:nvSpPr>
          <p:cNvPr id="4" name="Content Placeholder 3"/>
          <p:cNvSpPr>
            <a:spLocks noGrp="1"/>
          </p:cNvSpPr>
          <p:nvPr>
            <p:ph sz="half" idx="2"/>
          </p:nvPr>
        </p:nvSpPr>
        <p:spPr/>
        <p:txBody>
          <a:bodyPr>
            <a:normAutofit fontScale="55000" lnSpcReduction="20000"/>
          </a:bodyPr>
          <a:lstStyle/>
          <a:p>
            <a:r>
              <a:rPr lang="en-US" b="1" i="1" dirty="0" smtClean="0"/>
              <a:t>Symptoms:</a:t>
            </a:r>
          </a:p>
          <a:p>
            <a:r>
              <a:rPr lang="en-US" dirty="0" smtClean="0"/>
              <a:t>First Degree – Pain, redness, stinging sensation, skin may look blotchy, </a:t>
            </a:r>
          </a:p>
          <a:p>
            <a:r>
              <a:rPr lang="en-US" dirty="0" smtClean="0"/>
              <a:t>Second Degree – No pain, numbness, skin is hard to the touch</a:t>
            </a:r>
          </a:p>
          <a:p>
            <a:r>
              <a:rPr lang="en-US" dirty="0" smtClean="0"/>
              <a:t>Third Degree – Full thickness of skin involved</a:t>
            </a:r>
          </a:p>
          <a:p>
            <a:r>
              <a:rPr lang="en-US" dirty="0" smtClean="0"/>
              <a:t>Fourth Degree – Skin and bone are frozen, swelling and sweating occurs, amputation may be necessary</a:t>
            </a:r>
          </a:p>
          <a:p>
            <a:r>
              <a:rPr lang="en-US" b="1" i="1" dirty="0" smtClean="0"/>
              <a:t>Treatment:</a:t>
            </a:r>
          </a:p>
          <a:p>
            <a:r>
              <a:rPr lang="en-US" dirty="0" smtClean="0"/>
              <a:t>Check for hypothermia</a:t>
            </a:r>
          </a:p>
          <a:p>
            <a:r>
              <a:rPr lang="en-US" dirty="0" smtClean="0"/>
              <a:t>Exercise the affected area to promote blood circulation</a:t>
            </a:r>
          </a:p>
          <a:p>
            <a:r>
              <a:rPr lang="en-US" dirty="0" smtClean="0"/>
              <a:t>Don’t rub skin with snow or hold over a fire.  Gentle warming only</a:t>
            </a:r>
          </a:p>
          <a:p>
            <a:r>
              <a:rPr lang="en-US" dirty="0" smtClean="0"/>
              <a:t>Don’t try to thaw out affected area in the field, accompanying pain will not allow person to walk out.</a:t>
            </a:r>
          </a:p>
          <a:p>
            <a:r>
              <a:rPr lang="en-US" dirty="0" smtClean="0"/>
              <a:t>Obtain immediate medical help</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Cold Weather First Aid</a:t>
            </a:r>
            <a:endParaRPr lang="en-US" dirty="0">
              <a:solidFill>
                <a:srgbClr val="FF0000"/>
              </a:solidFill>
            </a:endParaRPr>
          </a:p>
        </p:txBody>
      </p:sp>
      <p:sp>
        <p:nvSpPr>
          <p:cNvPr id="3" name="Content Placeholder 2"/>
          <p:cNvSpPr>
            <a:spLocks noGrp="1"/>
          </p:cNvSpPr>
          <p:nvPr>
            <p:ph sz="half" idx="1"/>
          </p:nvPr>
        </p:nvSpPr>
        <p:spPr/>
        <p:txBody>
          <a:bodyPr>
            <a:normAutofit fontScale="92500" lnSpcReduction="20000"/>
          </a:bodyPr>
          <a:lstStyle/>
          <a:p>
            <a:r>
              <a:rPr lang="en-US" b="1" i="1" u="sng" dirty="0" smtClean="0"/>
              <a:t>Snow Blindness </a:t>
            </a:r>
            <a:r>
              <a:rPr lang="en-US" dirty="0" smtClean="0"/>
              <a:t>is inflammation of the eye caused by exposure to reflected ultraviolet rays when the sun is shining brightly on an expanse of snow.</a:t>
            </a:r>
          </a:p>
          <a:p>
            <a:r>
              <a:rPr lang="en-US" b="1" dirty="0" smtClean="0"/>
              <a:t>Prevention </a:t>
            </a:r>
            <a:r>
              <a:rPr lang="en-US" dirty="0" smtClean="0"/>
              <a:t>: wear glasses when any danger is present.  Do not wait for discomfort to begin</a:t>
            </a:r>
            <a:endParaRPr lang="en-US" dirty="0"/>
          </a:p>
        </p:txBody>
      </p:sp>
      <p:sp>
        <p:nvSpPr>
          <p:cNvPr id="4" name="Content Placeholder 3"/>
          <p:cNvSpPr>
            <a:spLocks noGrp="1"/>
          </p:cNvSpPr>
          <p:nvPr>
            <p:ph sz="half" idx="2"/>
          </p:nvPr>
        </p:nvSpPr>
        <p:spPr/>
        <p:txBody>
          <a:bodyPr>
            <a:normAutofit fontScale="92500" lnSpcReduction="20000"/>
          </a:bodyPr>
          <a:lstStyle/>
          <a:p>
            <a:r>
              <a:rPr lang="en-US" b="1" dirty="0" smtClean="0"/>
              <a:t>Symptoms:</a:t>
            </a:r>
            <a:r>
              <a:rPr lang="en-US" dirty="0" smtClean="0"/>
              <a:t> Sensation of grit in the eye, made worse by eye movement, watering, redness, headache and increased pain with exposure to light</a:t>
            </a:r>
          </a:p>
          <a:p>
            <a:r>
              <a:rPr lang="en-US" b="1" dirty="0" smtClean="0"/>
              <a:t>Treatment:</a:t>
            </a:r>
            <a:r>
              <a:rPr lang="en-US" dirty="0" smtClean="0"/>
              <a:t> blindfold the patient or cover eyes with the darkest glasses.  Eyes heals in a few days without permanent damage</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Selecting a camp site</a:t>
            </a:r>
            <a:endParaRPr lang="en-US" dirty="0"/>
          </a:p>
        </p:txBody>
      </p:sp>
      <p:sp>
        <p:nvSpPr>
          <p:cNvPr id="3" name="Content Placeholder 2"/>
          <p:cNvSpPr>
            <a:spLocks noGrp="1"/>
          </p:cNvSpPr>
          <p:nvPr>
            <p:ph sz="half" idx="1"/>
          </p:nvPr>
        </p:nvSpPr>
        <p:spPr/>
        <p:txBody>
          <a:bodyPr>
            <a:normAutofit fontScale="55000" lnSpcReduction="20000"/>
          </a:bodyPr>
          <a:lstStyle/>
          <a:p>
            <a:r>
              <a:rPr lang="en-US" dirty="0" smtClean="0"/>
              <a:t>Wind:  Avoid ridge tops and open areas where wind can blow down tents or create drifts</a:t>
            </a:r>
          </a:p>
          <a:p>
            <a:r>
              <a:rPr lang="en-US" dirty="0" smtClean="0"/>
              <a:t>Be aware of “widow makers” dead branches overhead</a:t>
            </a:r>
          </a:p>
          <a:p>
            <a:r>
              <a:rPr lang="en-US" dirty="0" smtClean="0"/>
              <a:t>Avoid low lying areas where the coldest air will settle</a:t>
            </a:r>
          </a:p>
          <a:p>
            <a:r>
              <a:rPr lang="en-US" dirty="0" smtClean="0"/>
              <a:t>Level ground</a:t>
            </a:r>
          </a:p>
          <a:p>
            <a:r>
              <a:rPr lang="en-US" dirty="0" smtClean="0"/>
              <a:t>Exposure:  Southern facing areas will allow maximum sunlight</a:t>
            </a:r>
          </a:p>
          <a:p>
            <a:r>
              <a:rPr lang="en-US" dirty="0" smtClean="0"/>
              <a:t>Set up your tent opposite of the prevailing winds</a:t>
            </a:r>
          </a:p>
          <a:p>
            <a:r>
              <a:rPr lang="en-US" dirty="0" smtClean="0"/>
              <a:t>Stake tents out</a:t>
            </a:r>
          </a:p>
          <a:p>
            <a:r>
              <a:rPr lang="en-US" dirty="0" smtClean="0"/>
              <a:t>On a cold night, mound snow along the outside walls of the tent to provide more insulation</a:t>
            </a:r>
          </a:p>
          <a:p>
            <a:r>
              <a:rPr lang="en-US" dirty="0" smtClean="0"/>
              <a:t>Keep snow and ice out of your tent sweep it out with a </a:t>
            </a:r>
            <a:r>
              <a:rPr lang="en-US" dirty="0" err="1" smtClean="0"/>
              <a:t>wisk</a:t>
            </a:r>
            <a:r>
              <a:rPr lang="en-US" dirty="0" smtClean="0"/>
              <a:t> broom</a:t>
            </a:r>
          </a:p>
          <a:p>
            <a:r>
              <a:rPr lang="en-US" dirty="0" smtClean="0"/>
              <a:t>Accumulated snow can collapse a tent roof, dome tents are superior as they allow snow to slide off</a:t>
            </a:r>
            <a:endParaRPr lang="en-US" dirty="0"/>
          </a:p>
        </p:txBody>
      </p:sp>
      <p:pic>
        <p:nvPicPr>
          <p:cNvPr id="5" name="Content Placeholder 4" descr="winter camp.jpg"/>
          <p:cNvPicPr>
            <a:picLocks noGrp="1" noChangeAspect="1"/>
          </p:cNvPicPr>
          <p:nvPr>
            <p:ph sz="half" idx="2"/>
          </p:nvPr>
        </p:nvPicPr>
        <p:blipFill>
          <a:blip r:embed="rId2" cstate="print"/>
          <a:stretch>
            <a:fillRect/>
          </a:stretch>
        </p:blipFill>
        <p:spPr>
          <a:xfrm>
            <a:off x="4640943" y="2286000"/>
            <a:ext cx="4274457" cy="3239520"/>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Survival Shelters</a:t>
            </a:r>
            <a:endParaRPr lang="en-US" dirty="0"/>
          </a:p>
        </p:txBody>
      </p:sp>
      <p:sp>
        <p:nvSpPr>
          <p:cNvPr id="3" name="Content Placeholder 2"/>
          <p:cNvSpPr>
            <a:spLocks noGrp="1"/>
          </p:cNvSpPr>
          <p:nvPr>
            <p:ph sz="half" idx="1"/>
          </p:nvPr>
        </p:nvSpPr>
        <p:spPr/>
        <p:txBody>
          <a:bodyPr/>
          <a:lstStyle/>
          <a:p>
            <a:r>
              <a:rPr lang="en-US" dirty="0" smtClean="0"/>
              <a:t>Tree Pit Snow Shelter:  Is the simplest to construct</a:t>
            </a:r>
          </a:p>
          <a:p>
            <a:r>
              <a:rPr lang="en-US" dirty="0" smtClean="0"/>
              <a:t>Evacuate snow to ground level and use evergreen boughs to cover the bottom for insulation</a:t>
            </a:r>
          </a:p>
          <a:p>
            <a:endParaRPr lang="en-US" dirty="0"/>
          </a:p>
        </p:txBody>
      </p:sp>
      <p:pic>
        <p:nvPicPr>
          <p:cNvPr id="5" name="Content Placeholder 4" descr="tree pit shelter.bmp"/>
          <p:cNvPicPr>
            <a:picLocks noGrp="1" noChangeAspect="1"/>
          </p:cNvPicPr>
          <p:nvPr>
            <p:ph sz="half" idx="2"/>
          </p:nvPr>
        </p:nvPicPr>
        <p:blipFill>
          <a:blip r:embed="rId2" cstate="print"/>
          <a:stretch>
            <a:fillRect/>
          </a:stretch>
        </p:blipFill>
        <p:spPr>
          <a:xfrm>
            <a:off x="4739482" y="1981200"/>
            <a:ext cx="4114800" cy="4114800"/>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le 19"/>
          <p:cNvSpPr>
            <a:spLocks noGrp="1"/>
          </p:cNvSpPr>
          <p:nvPr>
            <p:ph type="title"/>
          </p:nvPr>
        </p:nvSpPr>
        <p:spPr/>
        <p:txBody>
          <a:bodyPr/>
          <a:lstStyle/>
          <a:p>
            <a:r>
              <a:rPr lang="en-US" dirty="0" smtClean="0"/>
              <a:t>Constructing a snow trench</a:t>
            </a:r>
            <a:endParaRPr lang="en-US" dirty="0"/>
          </a:p>
        </p:txBody>
      </p:sp>
      <p:sp>
        <p:nvSpPr>
          <p:cNvPr id="21" name="Content Placeholder 20"/>
          <p:cNvSpPr>
            <a:spLocks noGrp="1"/>
          </p:cNvSpPr>
          <p:nvPr>
            <p:ph sz="half" idx="2"/>
          </p:nvPr>
        </p:nvSpPr>
        <p:spPr/>
        <p:txBody>
          <a:bodyPr>
            <a:normAutofit fontScale="70000" lnSpcReduction="20000"/>
          </a:bodyPr>
          <a:lstStyle/>
          <a:p>
            <a:r>
              <a:rPr lang="en-US" dirty="0" smtClean="0"/>
              <a:t>Dig a trench in the snow to ground level a little longer than your body and about 3-4 feet wide.</a:t>
            </a:r>
          </a:p>
          <a:p>
            <a:r>
              <a:rPr lang="en-US" dirty="0" smtClean="0"/>
              <a:t>Line the bottom with insulating material to protect you from the ground.</a:t>
            </a:r>
          </a:p>
          <a:p>
            <a:r>
              <a:rPr lang="en-US" dirty="0" smtClean="0"/>
              <a:t>A roof can be made of poles or natural materials then covered with a tarp and then snow.</a:t>
            </a:r>
          </a:p>
          <a:p>
            <a:r>
              <a:rPr lang="en-US" dirty="0" smtClean="0"/>
              <a:t>A ventilation hole must be poked into the roof for air flow.</a:t>
            </a:r>
          </a:p>
          <a:p>
            <a:r>
              <a:rPr lang="en-US" dirty="0" smtClean="0"/>
              <a:t>If possible the entrance should be lower than the level of the trench; this keeps the cold air at the entrance rather than in the trench.</a:t>
            </a:r>
            <a:endParaRPr lang="en-US" dirty="0"/>
          </a:p>
        </p:txBody>
      </p:sp>
      <p:pic>
        <p:nvPicPr>
          <p:cNvPr id="23" name="Content Placeholder 22" descr="snowtrench1.jpg"/>
          <p:cNvPicPr>
            <a:picLocks noGrp="1" noChangeAspect="1"/>
          </p:cNvPicPr>
          <p:nvPr>
            <p:ph sz="half" idx="1"/>
          </p:nvPr>
        </p:nvPicPr>
        <p:blipFill>
          <a:blip r:embed="rId2" cstate="print"/>
          <a:stretch>
            <a:fillRect/>
          </a:stretch>
        </p:blipFill>
        <p:spPr>
          <a:xfrm>
            <a:off x="173145" y="1752600"/>
            <a:ext cx="4437529" cy="3810000"/>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Bedding down</a:t>
            </a:r>
            <a:endParaRPr lang="en-US" dirty="0"/>
          </a:p>
        </p:txBody>
      </p:sp>
      <p:sp>
        <p:nvSpPr>
          <p:cNvPr id="3" name="Content Placeholder 2"/>
          <p:cNvSpPr>
            <a:spLocks noGrp="1"/>
          </p:cNvSpPr>
          <p:nvPr>
            <p:ph sz="half" idx="1"/>
          </p:nvPr>
        </p:nvSpPr>
        <p:spPr/>
        <p:txBody>
          <a:bodyPr>
            <a:normAutofit fontScale="62500" lnSpcReduction="20000"/>
          </a:bodyPr>
          <a:lstStyle/>
          <a:p>
            <a:r>
              <a:rPr lang="en-US" dirty="0" smtClean="0"/>
              <a:t>Wear a stocking cap to bed to preserve heat loss</a:t>
            </a:r>
          </a:p>
          <a:p>
            <a:r>
              <a:rPr lang="en-US" dirty="0" smtClean="0"/>
              <a:t>Use a closed cell foam sleeping pad at least ½ inch thick beneath you to help prevent heat loss from the ground.  Newspapers can help add a layer of protection from the ground</a:t>
            </a:r>
          </a:p>
          <a:p>
            <a:r>
              <a:rPr lang="en-US" dirty="0" smtClean="0"/>
              <a:t>Use a ground cloth to keep ground moisture from your bag</a:t>
            </a:r>
          </a:p>
          <a:p>
            <a:r>
              <a:rPr lang="en-US" dirty="0" smtClean="0"/>
              <a:t>Air out your sleeping bag and tent.  Perspiration and breath condense in the tent at night and the water will reduce insulating properties of your bag</a:t>
            </a:r>
          </a:p>
          <a:p>
            <a:r>
              <a:rPr lang="en-US" dirty="0" smtClean="0"/>
              <a:t>Remove clothes your are wearing before bedding down if they are damp with perspiration.  Put on dry clothing before entering your sleeping bag</a:t>
            </a:r>
            <a:endParaRPr lang="en-US" dirty="0"/>
          </a:p>
        </p:txBody>
      </p:sp>
      <p:pic>
        <p:nvPicPr>
          <p:cNvPr id="5" name="Content Placeholder 4" descr="bear.jpg"/>
          <p:cNvPicPr>
            <a:picLocks noGrp="1" noChangeAspect="1"/>
          </p:cNvPicPr>
          <p:nvPr>
            <p:ph sz="half" idx="2"/>
          </p:nvPr>
        </p:nvPicPr>
        <p:blipFill>
          <a:blip r:embed="rId2" cstate="print"/>
          <a:stretch>
            <a:fillRect/>
          </a:stretch>
        </p:blipFill>
        <p:spPr>
          <a:xfrm>
            <a:off x="4602149" y="2209800"/>
            <a:ext cx="4272699" cy="3200400"/>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Overview</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How the body regulates heat</a:t>
            </a:r>
          </a:p>
          <a:p>
            <a:r>
              <a:rPr lang="en-US" dirty="0" smtClean="0"/>
              <a:t>Loss of body heat</a:t>
            </a:r>
          </a:p>
          <a:p>
            <a:r>
              <a:rPr lang="en-US" dirty="0" smtClean="0"/>
              <a:t>Insulation</a:t>
            </a:r>
          </a:p>
          <a:p>
            <a:r>
              <a:rPr lang="en-US" dirty="0" smtClean="0"/>
              <a:t>Types of cold</a:t>
            </a:r>
          </a:p>
          <a:p>
            <a:r>
              <a:rPr lang="en-US" dirty="0" smtClean="0"/>
              <a:t>Cold weather first aid</a:t>
            </a:r>
          </a:p>
          <a:p>
            <a:r>
              <a:rPr lang="en-US" dirty="0" smtClean="0"/>
              <a:t>The body and clothing</a:t>
            </a:r>
          </a:p>
          <a:p>
            <a:r>
              <a:rPr lang="en-US" dirty="0" smtClean="0"/>
              <a:t>The layering principle</a:t>
            </a:r>
          </a:p>
          <a:p>
            <a:r>
              <a:rPr lang="en-US" dirty="0" smtClean="0"/>
              <a:t>Trip planning</a:t>
            </a:r>
          </a:p>
          <a:p>
            <a:r>
              <a:rPr lang="en-US" dirty="0" smtClean="0"/>
              <a:t>Winter shelters</a:t>
            </a:r>
          </a:p>
          <a:p>
            <a:r>
              <a:rPr lang="en-US" dirty="0" smtClean="0"/>
              <a:t>Sleeping bags</a:t>
            </a:r>
          </a:p>
          <a:p>
            <a:r>
              <a:rPr lang="en-US" dirty="0" smtClean="0"/>
              <a:t>Foam pads</a:t>
            </a:r>
          </a:p>
          <a:p>
            <a:r>
              <a:rPr lang="en-US" dirty="0" smtClean="0"/>
              <a:t>Setting up camp</a:t>
            </a:r>
          </a:p>
          <a:p>
            <a:r>
              <a:rPr lang="en-US" dirty="0" smtClean="0"/>
              <a:t>Bedding down for the night</a:t>
            </a:r>
          </a:p>
          <a:p>
            <a:endParaRPr lang="en-US" dirty="0" smtClean="0"/>
          </a:p>
          <a:p>
            <a:endParaRPr lang="en-US" dirty="0" smtClean="0"/>
          </a:p>
          <a:p>
            <a:endParaRPr lang="en-US" dirty="0" smtClean="0"/>
          </a:p>
          <a:p>
            <a:endParaRPr lang="en-US" dirty="0" smtClean="0"/>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tips</a:t>
            </a:r>
            <a:endParaRPr lang="en-US" dirty="0"/>
          </a:p>
        </p:txBody>
      </p:sp>
      <p:sp>
        <p:nvSpPr>
          <p:cNvPr id="3" name="Content Placeholder 2"/>
          <p:cNvSpPr>
            <a:spLocks noGrp="1"/>
          </p:cNvSpPr>
          <p:nvPr>
            <p:ph sz="half" idx="1"/>
          </p:nvPr>
        </p:nvSpPr>
        <p:spPr/>
        <p:txBody>
          <a:bodyPr>
            <a:normAutofit fontScale="55000" lnSpcReduction="20000"/>
          </a:bodyPr>
          <a:lstStyle/>
          <a:p>
            <a:r>
              <a:rPr lang="en-US" dirty="0" smtClean="0"/>
              <a:t>Do not sleep with your head inside the bag, your breath will increase dampness</a:t>
            </a:r>
          </a:p>
          <a:p>
            <a:r>
              <a:rPr lang="en-US" dirty="0" smtClean="0"/>
              <a:t>Wear a loose fitting hooded sweatshirt to bed</a:t>
            </a:r>
          </a:p>
          <a:p>
            <a:r>
              <a:rPr lang="en-US" dirty="0" smtClean="0"/>
              <a:t>Increase the effectiveness of your sleeping bag by adding a blanket inside or putting one sleeping bag inside another</a:t>
            </a:r>
          </a:p>
          <a:p>
            <a:r>
              <a:rPr lang="en-US" dirty="0" smtClean="0"/>
              <a:t>Wrap your coat around the outside of your sleeping bag at your feet</a:t>
            </a:r>
          </a:p>
          <a:p>
            <a:r>
              <a:rPr lang="en-US" dirty="0" smtClean="0"/>
              <a:t>Fill a metal canteen with hot water and place at the foot of the bag to keep warm</a:t>
            </a:r>
          </a:p>
          <a:p>
            <a:r>
              <a:rPr lang="en-US" dirty="0" smtClean="0"/>
              <a:t>Instead of getting out of the tent at night pee in a bottle and discard in the morning</a:t>
            </a:r>
          </a:p>
          <a:p>
            <a:r>
              <a:rPr lang="en-US" dirty="0" smtClean="0"/>
              <a:t>Eat a protein snack before bed to increase metabolism.  If you wake up at night, eat a protein snack</a:t>
            </a:r>
          </a:p>
          <a:p>
            <a:r>
              <a:rPr lang="en-US" dirty="0" smtClean="0"/>
              <a:t>It’s useful to have a thermos of hot drink at night</a:t>
            </a:r>
          </a:p>
          <a:p>
            <a:r>
              <a:rPr lang="en-US" dirty="0" smtClean="0"/>
              <a:t>Don’t use flames in a tent or use any stoves that can lead to carbon monoxide poisoning</a:t>
            </a:r>
            <a:endParaRPr lang="en-US" dirty="0"/>
          </a:p>
        </p:txBody>
      </p:sp>
      <p:pic>
        <p:nvPicPr>
          <p:cNvPr id="5" name="Content Placeholder 4" descr="wintercamp.jpg"/>
          <p:cNvPicPr>
            <a:picLocks noGrp="1" noChangeAspect="1"/>
          </p:cNvPicPr>
          <p:nvPr>
            <p:ph sz="half" idx="2"/>
          </p:nvPr>
        </p:nvPicPr>
        <p:blipFill>
          <a:blip r:embed="rId2" cstate="print"/>
          <a:stretch>
            <a:fillRect/>
          </a:stretch>
        </p:blipFill>
        <p:spPr>
          <a:xfrm>
            <a:off x="5257801" y="1493997"/>
            <a:ext cx="2971799" cy="4507228"/>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Credits:</a:t>
            </a:r>
            <a:endParaRPr lang="en-US" dirty="0"/>
          </a:p>
        </p:txBody>
      </p:sp>
      <p:pic>
        <p:nvPicPr>
          <p:cNvPr id="8" name="Content Placeholder 7" descr="snow owl.jpg"/>
          <p:cNvPicPr>
            <a:picLocks noGrp="1" noChangeAspect="1"/>
          </p:cNvPicPr>
          <p:nvPr>
            <p:ph idx="1"/>
          </p:nvPr>
        </p:nvPicPr>
        <p:blipFill>
          <a:blip r:embed="rId2" cstate="print"/>
          <a:stretch>
            <a:fillRect/>
          </a:stretch>
        </p:blipFill>
        <p:spPr>
          <a:xfrm>
            <a:off x="4174862" y="1219200"/>
            <a:ext cx="4073364" cy="3810000"/>
          </a:xfrm>
          <a:prstGeom prst="rect">
            <a:avLst/>
          </a:prstGeom>
          <a:ln>
            <a:noFill/>
          </a:ln>
          <a:effectLst>
            <a:outerShdw blurRad="292100" dist="139700" dir="2700000" algn="tl" rotWithShape="0">
              <a:srgbClr val="333333">
                <a:alpha val="65000"/>
              </a:srgbClr>
            </a:outerShdw>
          </a:effectLst>
        </p:spPr>
      </p:pic>
      <p:sp>
        <p:nvSpPr>
          <p:cNvPr id="7" name="Text Placeholder 6"/>
          <p:cNvSpPr>
            <a:spLocks noGrp="1"/>
          </p:cNvSpPr>
          <p:nvPr>
            <p:ph type="body" sz="half" idx="2"/>
          </p:nvPr>
        </p:nvSpPr>
        <p:spPr/>
        <p:txBody>
          <a:bodyPr/>
          <a:lstStyle/>
          <a:p>
            <a:r>
              <a:rPr lang="en-US" dirty="0" smtClean="0"/>
              <a:t>Cold Weather Camping</a:t>
            </a:r>
          </a:p>
          <a:p>
            <a:r>
              <a:rPr lang="en-US" dirty="0" smtClean="0">
                <a:hlinkClick r:id="rId3"/>
              </a:rPr>
              <a:t>http://www.netwoods.com</a:t>
            </a:r>
            <a:endParaRPr lang="en-US" dirty="0" smtClean="0"/>
          </a:p>
          <a:p>
            <a:endParaRPr lang="en-US" dirty="0" smtClean="0"/>
          </a:p>
          <a:p>
            <a:r>
              <a:rPr lang="en-US" dirty="0" smtClean="0"/>
              <a:t>Survival Topics</a:t>
            </a:r>
          </a:p>
          <a:p>
            <a:r>
              <a:rPr lang="en-US" dirty="0" smtClean="0">
                <a:hlinkClick r:id="rId4"/>
              </a:rPr>
              <a:t>http://survivaltopics.com</a:t>
            </a:r>
            <a:endParaRPr lang="en-US" dirty="0" smtClean="0"/>
          </a:p>
          <a:p>
            <a:endParaRPr lang="en-US" dirty="0" smtClean="0"/>
          </a:p>
          <a:p>
            <a:r>
              <a:rPr lang="en-US" dirty="0" smtClean="0"/>
              <a:t>Outdoor Action Guide to Winter Camping</a:t>
            </a:r>
          </a:p>
          <a:p>
            <a:r>
              <a:rPr lang="en-US" dirty="0" smtClean="0">
                <a:hlinkClick r:id="rId5"/>
              </a:rPr>
              <a:t>http://www.princeton.edu/oa/winter/wintercamp.shtml</a:t>
            </a:r>
            <a:endParaRPr lang="en-US" dirty="0" smtClean="0"/>
          </a:p>
          <a:p>
            <a:endParaRPr lang="en-US" dirty="0" smtClean="0"/>
          </a:p>
          <a:p>
            <a:r>
              <a:rPr lang="en-US" dirty="0" smtClean="0"/>
              <a:t>BSA Field Guide</a:t>
            </a:r>
          </a:p>
          <a:p>
            <a:endParaRPr lang="en-US" dirty="0" smtClean="0"/>
          </a:p>
          <a:p>
            <a:r>
              <a:rPr lang="en-US" dirty="0" smtClean="0"/>
              <a:t>BSA </a:t>
            </a:r>
            <a:r>
              <a:rPr lang="en-US" dirty="0" err="1" smtClean="0"/>
              <a:t>Okpik</a:t>
            </a:r>
            <a:r>
              <a:rPr lang="en-US" dirty="0" smtClean="0"/>
              <a:t> Cold Weather Camping</a:t>
            </a:r>
          </a:p>
          <a:p>
            <a:endParaRPr lang="en-US" dirty="0" smtClean="0"/>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Consider these thoughts of naturalist John Muir</a:t>
            </a:r>
            <a:endParaRPr lang="en-US" sz="2400" dirty="0"/>
          </a:p>
        </p:txBody>
      </p:sp>
      <p:pic>
        <p:nvPicPr>
          <p:cNvPr id="5" name="Content Placeholder 4" descr="muir.jpg"/>
          <p:cNvPicPr>
            <a:picLocks noGrp="1" noChangeAspect="1"/>
          </p:cNvPicPr>
          <p:nvPr>
            <p:ph sz="half" idx="1"/>
          </p:nvPr>
        </p:nvPicPr>
        <p:blipFill>
          <a:blip r:embed="rId2" cstate="print"/>
          <a:stretch>
            <a:fillRect/>
          </a:stretch>
        </p:blipFill>
        <p:spPr>
          <a:xfrm>
            <a:off x="304800" y="1828800"/>
            <a:ext cx="4301066" cy="3352800"/>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4" name="Content Placeholder 3"/>
          <p:cNvSpPr>
            <a:spLocks noGrp="1"/>
          </p:cNvSpPr>
          <p:nvPr>
            <p:ph sz="half" idx="2"/>
          </p:nvPr>
        </p:nvSpPr>
        <p:spPr/>
        <p:txBody>
          <a:bodyPr>
            <a:normAutofit fontScale="92500" lnSpcReduction="20000"/>
          </a:bodyPr>
          <a:lstStyle/>
          <a:p>
            <a:r>
              <a:rPr lang="en-US" sz="2000" dirty="0" smtClean="0"/>
              <a:t>Keep close to Nature's heart... and break clear away, once in awhile, and climb a mountain or spend a week in the woods. Wash your spirit clean. </a:t>
            </a:r>
          </a:p>
          <a:p>
            <a:r>
              <a:rPr lang="en-US" sz="2000" dirty="0" smtClean="0"/>
              <a:t>Wander a whole summer if you can. Thousands of God's blessings will search you and soak you as if you were a sponge, and the big days will go by uncounted. If you are business-tangled and so burdened by duty that only weeks can be got out of the heavy laden year, give a month at least. The time will not be taken from the sum of life. Instead of shortening, it will indefinitely lengthen it and make you truly immortal. </a:t>
            </a:r>
          </a:p>
          <a:p>
            <a:endParaRPr lang="en-US"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How the body regulates heat</a:t>
            </a:r>
            <a:endParaRPr lang="en-US" dirty="0"/>
          </a:p>
        </p:txBody>
      </p:sp>
      <p:pic>
        <p:nvPicPr>
          <p:cNvPr id="7" name="Content Placeholder 6" descr="thermal biker.bmp"/>
          <p:cNvPicPr>
            <a:picLocks noGrp="1" noChangeAspect="1"/>
          </p:cNvPicPr>
          <p:nvPr>
            <p:ph idx="1"/>
          </p:nvPr>
        </p:nvPicPr>
        <p:blipFill>
          <a:blip r:embed="rId2" cstate="print"/>
          <a:stretch>
            <a:fillRect/>
          </a:stretch>
        </p:blipFill>
        <p:spPr>
          <a:xfrm>
            <a:off x="4267200" y="1676400"/>
            <a:ext cx="4108348" cy="3826207"/>
          </a:xfrm>
          <a:prstGeom prst="rect">
            <a:avLst/>
          </a:prstGeom>
          <a:ln>
            <a:noFill/>
          </a:ln>
          <a:effectLst>
            <a:outerShdw blurRad="292100" dist="139700" dir="2700000" algn="tl" rotWithShape="0">
              <a:srgbClr val="333333">
                <a:alpha val="65000"/>
              </a:srgbClr>
            </a:outerShdw>
          </a:effectLst>
        </p:spPr>
      </p:pic>
      <p:sp>
        <p:nvSpPr>
          <p:cNvPr id="6" name="Text Placeholder 5"/>
          <p:cNvSpPr>
            <a:spLocks noGrp="1"/>
          </p:cNvSpPr>
          <p:nvPr>
            <p:ph type="body" sz="half" idx="2"/>
          </p:nvPr>
        </p:nvSpPr>
        <p:spPr/>
        <p:txBody>
          <a:bodyPr>
            <a:noAutofit/>
          </a:bodyPr>
          <a:lstStyle/>
          <a:p>
            <a:r>
              <a:rPr lang="en-US" sz="1600" dirty="0" smtClean="0"/>
              <a:t>The body basically acts as a furnace, producing heat through chemical reactions and activity.  As physical activity increases so does heat production and conversely as activity decreases to does heat production.</a:t>
            </a:r>
          </a:p>
          <a:p>
            <a:r>
              <a:rPr lang="en-US" sz="1600" b="1" dirty="0" smtClean="0"/>
              <a:t>Homeostasis:  </a:t>
            </a:r>
            <a:r>
              <a:rPr lang="en-US" sz="1600" dirty="0" smtClean="0"/>
              <a:t>The body’s process for maintaining an even temperature.  Arms and legs are used as a radiator to remove excess heat from the body.  This process dilates the blood vessels, allowing more blood to flow to the skin surfaces.</a:t>
            </a:r>
            <a:endParaRPr lang="en-US"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3003550"/>
          </a:xfrm>
        </p:spPr>
        <p:txBody>
          <a:bodyPr/>
          <a:lstStyle/>
          <a:p>
            <a:r>
              <a:rPr lang="en-US" dirty="0" smtClean="0"/>
              <a:t>In cold weather, the body temperature drops.   The blood vessels constrict, decreasing blood flow, and thereby heat loss.  The heart can send less blood to the feet and hands so they become numb.   </a:t>
            </a:r>
            <a:endParaRPr lang="en-US" dirty="0"/>
          </a:p>
        </p:txBody>
      </p:sp>
      <p:pic>
        <p:nvPicPr>
          <p:cNvPr id="5" name="Content Placeholder 4" descr="blood vessels.jpg"/>
          <p:cNvPicPr>
            <a:picLocks noGrp="1" noChangeAspect="1"/>
          </p:cNvPicPr>
          <p:nvPr>
            <p:ph idx="1"/>
          </p:nvPr>
        </p:nvPicPr>
        <p:blipFill>
          <a:blip r:embed="rId2" cstate="print"/>
          <a:stretch>
            <a:fillRect/>
          </a:stretch>
        </p:blipFill>
        <p:spPr>
          <a:xfrm>
            <a:off x="3539332" y="1024732"/>
            <a:ext cx="4766468" cy="4766468"/>
          </a:xfrm>
          <a:prstGeom prst="rect">
            <a:avLst/>
          </a:prstGeom>
          <a:ln>
            <a:noFill/>
          </a:ln>
          <a:effectLst>
            <a:outerShdw blurRad="292100" dist="139700" dir="2700000" algn="tl" rotWithShape="0">
              <a:srgbClr val="333333">
                <a:alpha val="65000"/>
              </a:srgbClr>
            </a:outerShdw>
          </a:effectLst>
        </p:spPr>
      </p:pic>
      <p:sp>
        <p:nvSpPr>
          <p:cNvPr id="4" name="Text Placeholder 3"/>
          <p:cNvSpPr>
            <a:spLocks noGrp="1"/>
          </p:cNvSpPr>
          <p:nvPr>
            <p:ph type="body" sz="half" idx="2"/>
          </p:nvPr>
        </p:nvSpPr>
        <p:spPr>
          <a:xfrm>
            <a:off x="457200" y="3352800"/>
            <a:ext cx="3008313" cy="2773363"/>
          </a:xfrm>
        </p:spPr>
        <p:txBody>
          <a:bodyPr>
            <a:noAutofit/>
          </a:bodyPr>
          <a:lstStyle/>
          <a:p>
            <a:r>
              <a:rPr lang="en-US" sz="2000" b="1" dirty="0" smtClean="0"/>
              <a:t>Since your brain needs oxygen to function, your body can’t cut off the flow of blood to your head in order to conserve heat.  Consequently, much of your body heat can be lost through an uncovered head and neck.</a:t>
            </a:r>
            <a:endParaRPr lang="en-US" sz="20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ways the body looses heat</a:t>
            </a:r>
            <a:endParaRPr lang="en-US" dirty="0"/>
          </a:p>
        </p:txBody>
      </p:sp>
      <p:sp>
        <p:nvSpPr>
          <p:cNvPr id="3" name="Content Placeholder 2"/>
          <p:cNvSpPr>
            <a:spLocks noGrp="1"/>
          </p:cNvSpPr>
          <p:nvPr>
            <p:ph sz="half" idx="1"/>
          </p:nvPr>
        </p:nvSpPr>
        <p:spPr/>
        <p:txBody>
          <a:bodyPr>
            <a:normAutofit fontScale="70000" lnSpcReduction="20000"/>
          </a:bodyPr>
          <a:lstStyle/>
          <a:p>
            <a:r>
              <a:rPr lang="en-US" dirty="0" smtClean="0"/>
              <a:t>Radiation: (55%)  A major source of heat loss.  Heat is lost directly from exposed skin and the head.</a:t>
            </a:r>
          </a:p>
          <a:p>
            <a:r>
              <a:rPr lang="en-US" dirty="0" smtClean="0"/>
              <a:t>Evaporation: (21%) Loss from evaporation of sweat, moisture from the skin and lungs.</a:t>
            </a:r>
          </a:p>
          <a:p>
            <a:r>
              <a:rPr lang="en-US" dirty="0" smtClean="0"/>
              <a:t>Convection: Heat is lost from the wind carrying away heat from the surface of the skin.  Wind chill effect.</a:t>
            </a:r>
          </a:p>
          <a:p>
            <a:r>
              <a:rPr lang="en-US" dirty="0" smtClean="0"/>
              <a:t>Conduction: (15%) Heat is lost through skin in contact with cold objects primarily wet clothes or gloves</a:t>
            </a:r>
            <a:endParaRPr lang="en-US" dirty="0"/>
          </a:p>
        </p:txBody>
      </p:sp>
      <p:pic>
        <p:nvPicPr>
          <p:cNvPr id="5" name="Content Placeholder 4" descr="heat loss body image.bmp"/>
          <p:cNvPicPr>
            <a:picLocks noGrp="1" noChangeAspect="1"/>
          </p:cNvPicPr>
          <p:nvPr>
            <p:ph sz="half" idx="2"/>
          </p:nvPr>
        </p:nvPicPr>
        <p:blipFill>
          <a:blip r:embed="rId2" cstate="print"/>
          <a:stretch>
            <a:fillRect/>
          </a:stretch>
        </p:blipFill>
        <p:spPr>
          <a:xfrm>
            <a:off x="4800600" y="2514600"/>
            <a:ext cx="3899768" cy="2678638"/>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609600"/>
            <a:ext cx="3008313" cy="2286000"/>
          </a:xfrm>
        </p:spPr>
        <p:txBody>
          <a:bodyPr>
            <a:normAutofit fontScale="90000"/>
          </a:bodyPr>
          <a:lstStyle/>
          <a:p>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The most important thing to remember about cold weather camping is to KEEP DRY.  Moisture will reduce the insulating properties of almost everything.  To keep yourself warm remember the word COLD</a:t>
            </a:r>
            <a:endParaRPr lang="en-US" dirty="0"/>
          </a:p>
        </p:txBody>
      </p:sp>
      <p:pic>
        <p:nvPicPr>
          <p:cNvPr id="9" name="Content Placeholder 8" descr="cold camping.jpg"/>
          <p:cNvPicPr>
            <a:picLocks noGrp="1" noChangeAspect="1"/>
          </p:cNvPicPr>
          <p:nvPr>
            <p:ph idx="1"/>
          </p:nvPr>
        </p:nvPicPr>
        <p:blipFill>
          <a:blip r:embed="rId2" cstate="print"/>
          <a:stretch>
            <a:fillRect/>
          </a:stretch>
        </p:blipFill>
        <p:spPr>
          <a:xfrm>
            <a:off x="3590925" y="1510506"/>
            <a:ext cx="5080000" cy="3378200"/>
          </a:xfrm>
          <a:prstGeom prst="rect">
            <a:avLst/>
          </a:prstGeom>
          <a:ln>
            <a:noFill/>
          </a:ln>
          <a:effectLst>
            <a:outerShdw blurRad="292100" dist="139700" dir="2700000" algn="tl" rotWithShape="0">
              <a:srgbClr val="333333">
                <a:alpha val="65000"/>
              </a:srgbClr>
            </a:outerShdw>
          </a:effectLst>
        </p:spPr>
      </p:pic>
      <p:sp>
        <p:nvSpPr>
          <p:cNvPr id="7" name="Text Placeholder 6"/>
          <p:cNvSpPr>
            <a:spLocks noGrp="1"/>
          </p:cNvSpPr>
          <p:nvPr>
            <p:ph type="body" sz="half" idx="2"/>
          </p:nvPr>
        </p:nvSpPr>
        <p:spPr>
          <a:xfrm>
            <a:off x="457200" y="2971800"/>
            <a:ext cx="3008313" cy="3154363"/>
          </a:xfrm>
        </p:spPr>
        <p:txBody>
          <a:bodyPr>
            <a:normAutofit/>
          </a:bodyPr>
          <a:lstStyle/>
          <a:p>
            <a:r>
              <a:rPr lang="en-US" sz="1800" dirty="0" smtClean="0"/>
              <a:t>C – Keep yourself and your clothes CLEAN</a:t>
            </a:r>
          </a:p>
          <a:p>
            <a:endParaRPr lang="en-US" sz="1800" dirty="0" smtClean="0"/>
          </a:p>
          <a:p>
            <a:r>
              <a:rPr lang="en-US" sz="1800" dirty="0" smtClean="0"/>
              <a:t>O - Avoid OVERHEATING</a:t>
            </a:r>
          </a:p>
          <a:p>
            <a:endParaRPr lang="en-US" sz="1800" dirty="0" smtClean="0"/>
          </a:p>
          <a:p>
            <a:r>
              <a:rPr lang="en-US" sz="1800" dirty="0" smtClean="0"/>
              <a:t>L- Wear clothes loose and in LAYERS</a:t>
            </a:r>
          </a:p>
          <a:p>
            <a:endParaRPr lang="en-US" sz="1800" dirty="0" smtClean="0"/>
          </a:p>
          <a:p>
            <a:r>
              <a:rPr lang="en-US" sz="1800" dirty="0" smtClean="0"/>
              <a:t>D – Keep DRY</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Cold weather emergency</a:t>
            </a:r>
            <a:endParaRPr lang="en-US" dirty="0"/>
          </a:p>
        </p:txBody>
      </p:sp>
      <p:sp>
        <p:nvSpPr>
          <p:cNvPr id="9" name="Content Placeholder 8"/>
          <p:cNvSpPr>
            <a:spLocks noGrp="1"/>
          </p:cNvSpPr>
          <p:nvPr>
            <p:ph sz="half" idx="1"/>
          </p:nvPr>
        </p:nvSpPr>
        <p:spPr/>
        <p:txBody>
          <a:bodyPr/>
          <a:lstStyle/>
          <a:p>
            <a:r>
              <a:rPr lang="en-US" dirty="0" smtClean="0"/>
              <a:t>Scene #1  </a:t>
            </a:r>
          </a:p>
          <a:p>
            <a:pPr>
              <a:buNone/>
            </a:pPr>
            <a:r>
              <a:rPr lang="en-US" dirty="0" smtClean="0"/>
              <a:t>    You are hiking along Lake Stillwell in the winter.  You notice some ice fisherman on the lake then suddenly you hear a splash and a yell.  What kind of heat loss is caused by this situation?</a:t>
            </a:r>
          </a:p>
        </p:txBody>
      </p:sp>
      <p:pic>
        <p:nvPicPr>
          <p:cNvPr id="11" name="Content Placeholder 10" descr="ice man pond.bmp"/>
          <p:cNvPicPr>
            <a:picLocks noGrp="1" noChangeAspect="1"/>
          </p:cNvPicPr>
          <p:nvPr>
            <p:ph sz="half" idx="2"/>
          </p:nvPr>
        </p:nvPicPr>
        <p:blipFill>
          <a:blip r:embed="rId2" cstate="print"/>
          <a:stretch>
            <a:fillRect/>
          </a:stretch>
        </p:blipFill>
        <p:spPr>
          <a:xfrm>
            <a:off x="4800600" y="2362200"/>
            <a:ext cx="3980391" cy="2985294"/>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Insulation </a:t>
            </a:r>
            <a:endParaRPr lang="en-US" dirty="0"/>
          </a:p>
        </p:txBody>
      </p:sp>
      <p:sp>
        <p:nvSpPr>
          <p:cNvPr id="3" name="Content Placeholder 2"/>
          <p:cNvSpPr>
            <a:spLocks noGrp="1"/>
          </p:cNvSpPr>
          <p:nvPr>
            <p:ph sz="half" idx="1"/>
          </p:nvPr>
        </p:nvSpPr>
        <p:spPr/>
        <p:txBody>
          <a:bodyPr>
            <a:normAutofit fontScale="85000" lnSpcReduction="20000"/>
          </a:bodyPr>
          <a:lstStyle/>
          <a:p>
            <a:r>
              <a:rPr lang="en-US" dirty="0" smtClean="0"/>
              <a:t>The thermal insulation in clothing is proportional to the thickness of the dead air space enclosed.  The dead air next to the skin is heated up by the body and provides a layer of warmth around the body.  Remember, your body is the heat source, the clothing layers only serve to trap the heat and slow down your heat loss to the cold environment.</a:t>
            </a:r>
            <a:endParaRPr lang="en-US" dirty="0"/>
          </a:p>
        </p:txBody>
      </p:sp>
      <p:pic>
        <p:nvPicPr>
          <p:cNvPr id="5" name="Content Placeholder 4" descr="heat loss clothing.jpg"/>
          <p:cNvPicPr>
            <a:picLocks noGrp="1" noChangeAspect="1"/>
          </p:cNvPicPr>
          <p:nvPr>
            <p:ph sz="half" idx="2"/>
          </p:nvPr>
        </p:nvPicPr>
        <p:blipFill>
          <a:blip r:embed="rId2" cstate="print"/>
          <a:stretch>
            <a:fillRect/>
          </a:stretch>
        </p:blipFill>
        <p:spPr>
          <a:xfrm>
            <a:off x="4572000" y="2133600"/>
            <a:ext cx="4237568" cy="3047999"/>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1122</TotalTime>
  <Words>2545</Words>
  <Application>Microsoft Office PowerPoint</Application>
  <PresentationFormat>On-screen Show (4:3)</PresentationFormat>
  <Paragraphs>226</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Cold Weather Camping</vt:lpstr>
      <vt:lpstr>Winter Camping</vt:lpstr>
      <vt:lpstr>Course Overview</vt:lpstr>
      <vt:lpstr>How the body regulates heat</vt:lpstr>
      <vt:lpstr>In cold weather, the body temperature drops.   The blood vessels constrict, decreasing blood flow, and thereby heat loss.  The heart can send less blood to the feet and hands so they become numb.   </vt:lpstr>
      <vt:lpstr>4 ways the body looses heat</vt:lpstr>
      <vt:lpstr>       The most important thing to remember about cold weather camping is to KEEP DRY.  Moisture will reduce the insulating properties of almost everything.  To keep yourself warm remember the word COLD</vt:lpstr>
      <vt:lpstr>Cold weather emergency</vt:lpstr>
      <vt:lpstr>Insulation </vt:lpstr>
      <vt:lpstr>3 layers of clothing</vt:lpstr>
      <vt:lpstr>Sweating through your clothes can lead to heat loss and dehydration</vt:lpstr>
      <vt:lpstr>Base Layer or Wicking Layer</vt:lpstr>
      <vt:lpstr>Insulating Layer</vt:lpstr>
      <vt:lpstr>Outer or Protective Layer</vt:lpstr>
      <vt:lpstr>Hiking in paradise</vt:lpstr>
      <vt:lpstr>Trip planning and equipment</vt:lpstr>
      <vt:lpstr>Planning Basics</vt:lpstr>
      <vt:lpstr>Educate yourself about the area, skills and equipment you need for your visit</vt:lpstr>
      <vt:lpstr>Learn about current weather conditions</vt:lpstr>
      <vt:lpstr>Consult maps and know your way</vt:lpstr>
      <vt:lpstr>Types of Cold</vt:lpstr>
      <vt:lpstr>Cold Weather First Aid</vt:lpstr>
      <vt:lpstr>Cold Weather First Aid</vt:lpstr>
      <vt:lpstr>Cold Weather First Aid</vt:lpstr>
      <vt:lpstr>Cold Weather First Aid</vt:lpstr>
      <vt:lpstr>Selecting a camp site</vt:lpstr>
      <vt:lpstr>Survival Shelters</vt:lpstr>
      <vt:lpstr>Constructing a snow trench</vt:lpstr>
      <vt:lpstr>Bedding down</vt:lpstr>
      <vt:lpstr>Other tips</vt:lpstr>
      <vt:lpstr>Credits:</vt:lpstr>
      <vt:lpstr>Consider these thoughts of naturalist John Muir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Cold Weather Camping</dc:title>
  <dc:creator>Mark  Firth</dc:creator>
  <cp:lastModifiedBy>Mark  Firth</cp:lastModifiedBy>
  <cp:revision>95</cp:revision>
  <dcterms:created xsi:type="dcterms:W3CDTF">2010-09-30T00:50:53Z</dcterms:created>
  <dcterms:modified xsi:type="dcterms:W3CDTF">2010-11-24T00:32:29Z</dcterms:modified>
</cp:coreProperties>
</file>